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66D68-9C88-47FA-BD4E-A4046A7108FF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02CFE9-5931-40E4-86D3-79D37B9DF8BA}">
      <dgm:prSet phldrT="[Texto]"/>
      <dgm:spPr/>
      <dgm:t>
        <a:bodyPr/>
        <a:lstStyle/>
        <a:p>
          <a:r>
            <a:rPr lang="pt-BR" dirty="0" smtClean="0"/>
            <a:t>Há um espaço vazio entre os átomos, permitindo-lhes que se movam livremente;</a:t>
          </a:r>
          <a:endParaRPr lang="pt-BR" dirty="0"/>
        </a:p>
      </dgm:t>
    </dgm:pt>
    <dgm:pt modelId="{94E88C1C-6DFE-455E-800B-95221EC65856}" type="parTrans" cxnId="{4E9C2F35-680D-4411-9AA3-E56435D953E5}">
      <dgm:prSet/>
      <dgm:spPr/>
      <dgm:t>
        <a:bodyPr/>
        <a:lstStyle/>
        <a:p>
          <a:endParaRPr lang="pt-BR"/>
        </a:p>
      </dgm:t>
    </dgm:pt>
    <dgm:pt modelId="{C5FE938D-7474-4DF4-81DC-0CDADD300041}" type="sibTrans" cxnId="{4E9C2F35-680D-4411-9AA3-E56435D953E5}">
      <dgm:prSet/>
      <dgm:spPr/>
      <dgm:t>
        <a:bodyPr/>
        <a:lstStyle/>
        <a:p>
          <a:endParaRPr lang="pt-BR"/>
        </a:p>
      </dgm:t>
    </dgm:pt>
    <dgm:pt modelId="{41CEBE4A-F978-4284-953C-9FD0757F7217}">
      <dgm:prSet phldrT="[Texto]"/>
      <dgm:spPr/>
      <dgm:t>
        <a:bodyPr/>
        <a:lstStyle/>
        <a:p>
          <a:r>
            <a:rPr lang="pt-BR" dirty="0" smtClean="0"/>
            <a:t>Como se movem, podem colidir um com outro para formar novas disposições de átomos;</a:t>
          </a:r>
          <a:endParaRPr lang="pt-BR" dirty="0"/>
        </a:p>
      </dgm:t>
    </dgm:pt>
    <dgm:pt modelId="{5E19FA24-7FCF-4C62-BDFC-FD9D56A4BFA7}" type="parTrans" cxnId="{8747EEC5-A78F-475F-9AD8-D3D17726EF39}">
      <dgm:prSet/>
      <dgm:spPr/>
      <dgm:t>
        <a:bodyPr/>
        <a:lstStyle/>
        <a:p>
          <a:endParaRPr lang="pt-BR"/>
        </a:p>
      </dgm:t>
    </dgm:pt>
    <dgm:pt modelId="{F6C5376F-A2A6-44DA-997C-D86594C12DEC}" type="sibTrans" cxnId="{8747EEC5-A78F-475F-9AD8-D3D17726EF39}">
      <dgm:prSet/>
      <dgm:spPr/>
      <dgm:t>
        <a:bodyPr/>
        <a:lstStyle/>
        <a:p>
          <a:endParaRPr lang="pt-BR"/>
        </a:p>
      </dgm:t>
    </dgm:pt>
    <dgm:pt modelId="{E7193BF2-F360-4C82-A8BE-995D7B67321B}">
      <dgm:prSet phldrT="[Texto]"/>
      <dgm:spPr/>
      <dgm:t>
        <a:bodyPr/>
        <a:lstStyle/>
        <a:p>
          <a:r>
            <a:rPr lang="pt-BR" dirty="0" smtClean="0"/>
            <a:t>De modo que os objetos no mundo parecem mudar.</a:t>
          </a:r>
          <a:endParaRPr lang="pt-BR" dirty="0"/>
        </a:p>
      </dgm:t>
    </dgm:pt>
    <dgm:pt modelId="{D85FFA05-A369-4A22-9180-88751DF5608B}" type="parTrans" cxnId="{E5F1E961-6F8F-4AB7-A31F-B59BA0F6577F}">
      <dgm:prSet/>
      <dgm:spPr/>
      <dgm:t>
        <a:bodyPr/>
        <a:lstStyle/>
        <a:p>
          <a:endParaRPr lang="pt-BR"/>
        </a:p>
      </dgm:t>
    </dgm:pt>
    <dgm:pt modelId="{8EA0CCCB-16B2-4D93-BE7C-50573F7F7E14}" type="sibTrans" cxnId="{E5F1E961-6F8F-4AB7-A31F-B59BA0F6577F}">
      <dgm:prSet/>
      <dgm:spPr/>
      <dgm:t>
        <a:bodyPr/>
        <a:lstStyle/>
        <a:p>
          <a:endParaRPr lang="pt-BR"/>
        </a:p>
      </dgm:t>
    </dgm:pt>
    <dgm:pt modelId="{E1AAD2D3-EBE6-462D-80FC-5535E2F42476}" type="pres">
      <dgm:prSet presAssocID="{D2266D68-9C88-47FA-BD4E-A4046A7108F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C812C63-30D2-4CA8-B216-7CDE14D2C826}" type="pres">
      <dgm:prSet presAssocID="{D2266D68-9C88-47FA-BD4E-A4046A7108FF}" presName="dummyMaxCanvas" presStyleCnt="0">
        <dgm:presLayoutVars/>
      </dgm:prSet>
      <dgm:spPr/>
    </dgm:pt>
    <dgm:pt modelId="{A325B8B0-625E-4E4C-AE49-EBAB99DC13F4}" type="pres">
      <dgm:prSet presAssocID="{D2266D68-9C88-47FA-BD4E-A4046A7108F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B4911D-DF92-4D84-BEAC-F6BC0A3269EE}" type="pres">
      <dgm:prSet presAssocID="{D2266D68-9C88-47FA-BD4E-A4046A7108F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2D3F1E-389C-4C91-925B-6926AA0F985F}" type="pres">
      <dgm:prSet presAssocID="{D2266D68-9C88-47FA-BD4E-A4046A7108F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56A914-73CD-4C22-92ED-B0FA5BF5CFE8}" type="pres">
      <dgm:prSet presAssocID="{D2266D68-9C88-47FA-BD4E-A4046A7108F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7CE32E-A003-40E5-81D0-723B422F04EB}" type="pres">
      <dgm:prSet presAssocID="{D2266D68-9C88-47FA-BD4E-A4046A7108F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6A0756-73CB-4617-98E3-11842A90419E}" type="pres">
      <dgm:prSet presAssocID="{D2266D68-9C88-47FA-BD4E-A4046A7108F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946BA7-9D25-4448-9A2C-46697338B955}" type="pres">
      <dgm:prSet presAssocID="{D2266D68-9C88-47FA-BD4E-A4046A7108F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B07C2-07A5-4136-9177-86AA3D38A5E0}" type="pres">
      <dgm:prSet presAssocID="{D2266D68-9C88-47FA-BD4E-A4046A7108F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47EEC5-A78F-475F-9AD8-D3D17726EF39}" srcId="{D2266D68-9C88-47FA-BD4E-A4046A7108FF}" destId="{41CEBE4A-F978-4284-953C-9FD0757F7217}" srcOrd="1" destOrd="0" parTransId="{5E19FA24-7FCF-4C62-BDFC-FD9D56A4BFA7}" sibTransId="{F6C5376F-A2A6-44DA-997C-D86594C12DEC}"/>
    <dgm:cxn modelId="{4E9C2F35-680D-4411-9AA3-E56435D953E5}" srcId="{D2266D68-9C88-47FA-BD4E-A4046A7108FF}" destId="{7E02CFE9-5931-40E4-86D3-79D37B9DF8BA}" srcOrd="0" destOrd="0" parTransId="{94E88C1C-6DFE-455E-800B-95221EC65856}" sibTransId="{C5FE938D-7474-4DF4-81DC-0CDADD300041}"/>
    <dgm:cxn modelId="{0D66D5A8-D4E0-45EE-A6F1-41334D240E54}" type="presOf" srcId="{D2266D68-9C88-47FA-BD4E-A4046A7108FF}" destId="{E1AAD2D3-EBE6-462D-80FC-5535E2F42476}" srcOrd="0" destOrd="0" presId="urn:microsoft.com/office/officeart/2005/8/layout/vProcess5"/>
    <dgm:cxn modelId="{E5F1E961-6F8F-4AB7-A31F-B59BA0F6577F}" srcId="{D2266D68-9C88-47FA-BD4E-A4046A7108FF}" destId="{E7193BF2-F360-4C82-A8BE-995D7B67321B}" srcOrd="2" destOrd="0" parTransId="{D85FFA05-A369-4A22-9180-88751DF5608B}" sibTransId="{8EA0CCCB-16B2-4D93-BE7C-50573F7F7E14}"/>
    <dgm:cxn modelId="{9DB8392E-2D0E-4BD0-8EB9-930A495F8D53}" type="presOf" srcId="{41CEBE4A-F978-4284-953C-9FD0757F7217}" destId="{45946BA7-9D25-4448-9A2C-46697338B955}" srcOrd="1" destOrd="0" presId="urn:microsoft.com/office/officeart/2005/8/layout/vProcess5"/>
    <dgm:cxn modelId="{A2751546-FDA4-4A28-9D27-217720DFB31F}" type="presOf" srcId="{F6C5376F-A2A6-44DA-997C-D86594C12DEC}" destId="{257CE32E-A003-40E5-81D0-723B422F04EB}" srcOrd="0" destOrd="0" presId="urn:microsoft.com/office/officeart/2005/8/layout/vProcess5"/>
    <dgm:cxn modelId="{575F0B8E-70F8-479B-8082-1CC1F938B050}" type="presOf" srcId="{41CEBE4A-F978-4284-953C-9FD0757F7217}" destId="{46B4911D-DF92-4D84-BEAC-F6BC0A3269EE}" srcOrd="0" destOrd="0" presId="urn:microsoft.com/office/officeart/2005/8/layout/vProcess5"/>
    <dgm:cxn modelId="{060D6DC1-651D-4C44-BC22-598F7C452146}" type="presOf" srcId="{E7193BF2-F360-4C82-A8BE-995D7B67321B}" destId="{EA5B07C2-07A5-4136-9177-86AA3D38A5E0}" srcOrd="1" destOrd="0" presId="urn:microsoft.com/office/officeart/2005/8/layout/vProcess5"/>
    <dgm:cxn modelId="{B8AB5F10-FDE0-4A25-8870-7A1600B78A5E}" type="presOf" srcId="{7E02CFE9-5931-40E4-86D3-79D37B9DF8BA}" destId="{A325B8B0-625E-4E4C-AE49-EBAB99DC13F4}" srcOrd="0" destOrd="0" presId="urn:microsoft.com/office/officeart/2005/8/layout/vProcess5"/>
    <dgm:cxn modelId="{0E0FF662-C2C1-4247-B0B7-3D1A54C38C8E}" type="presOf" srcId="{7E02CFE9-5931-40E4-86D3-79D37B9DF8BA}" destId="{AB6A0756-73CB-4617-98E3-11842A90419E}" srcOrd="1" destOrd="0" presId="urn:microsoft.com/office/officeart/2005/8/layout/vProcess5"/>
    <dgm:cxn modelId="{95029280-5E2F-4AD7-A68C-319054A236B7}" type="presOf" srcId="{E7193BF2-F360-4C82-A8BE-995D7B67321B}" destId="{BE2D3F1E-389C-4C91-925B-6926AA0F985F}" srcOrd="0" destOrd="0" presId="urn:microsoft.com/office/officeart/2005/8/layout/vProcess5"/>
    <dgm:cxn modelId="{011DDD41-C78A-435A-A6A7-6824A14C7566}" type="presOf" srcId="{C5FE938D-7474-4DF4-81DC-0CDADD300041}" destId="{CE56A914-73CD-4C22-92ED-B0FA5BF5CFE8}" srcOrd="0" destOrd="0" presId="urn:microsoft.com/office/officeart/2005/8/layout/vProcess5"/>
    <dgm:cxn modelId="{20942A43-39B6-4F55-8BC7-09CB338F7FB6}" type="presParOf" srcId="{E1AAD2D3-EBE6-462D-80FC-5535E2F42476}" destId="{3C812C63-30D2-4CA8-B216-7CDE14D2C826}" srcOrd="0" destOrd="0" presId="urn:microsoft.com/office/officeart/2005/8/layout/vProcess5"/>
    <dgm:cxn modelId="{4C2C1832-C189-4AA9-AA90-F3F8248B6033}" type="presParOf" srcId="{E1AAD2D3-EBE6-462D-80FC-5535E2F42476}" destId="{A325B8B0-625E-4E4C-AE49-EBAB99DC13F4}" srcOrd="1" destOrd="0" presId="urn:microsoft.com/office/officeart/2005/8/layout/vProcess5"/>
    <dgm:cxn modelId="{BDAEB88C-DBED-49A3-9E61-9987915E7C58}" type="presParOf" srcId="{E1AAD2D3-EBE6-462D-80FC-5535E2F42476}" destId="{46B4911D-DF92-4D84-BEAC-F6BC0A3269EE}" srcOrd="2" destOrd="0" presId="urn:microsoft.com/office/officeart/2005/8/layout/vProcess5"/>
    <dgm:cxn modelId="{367EC6B1-F0E4-4B50-9652-88D1721AF11D}" type="presParOf" srcId="{E1AAD2D3-EBE6-462D-80FC-5535E2F42476}" destId="{BE2D3F1E-389C-4C91-925B-6926AA0F985F}" srcOrd="3" destOrd="0" presId="urn:microsoft.com/office/officeart/2005/8/layout/vProcess5"/>
    <dgm:cxn modelId="{7E81EDA6-7EAD-4BA1-A13F-CBE18B488B42}" type="presParOf" srcId="{E1AAD2D3-EBE6-462D-80FC-5535E2F42476}" destId="{CE56A914-73CD-4C22-92ED-B0FA5BF5CFE8}" srcOrd="4" destOrd="0" presId="urn:microsoft.com/office/officeart/2005/8/layout/vProcess5"/>
    <dgm:cxn modelId="{30330F41-2138-4426-9683-0F1F634E5158}" type="presParOf" srcId="{E1AAD2D3-EBE6-462D-80FC-5535E2F42476}" destId="{257CE32E-A003-40E5-81D0-723B422F04EB}" srcOrd="5" destOrd="0" presId="urn:microsoft.com/office/officeart/2005/8/layout/vProcess5"/>
    <dgm:cxn modelId="{FC75F73F-FE24-49B7-83C6-A0FEC055C0AC}" type="presParOf" srcId="{E1AAD2D3-EBE6-462D-80FC-5535E2F42476}" destId="{AB6A0756-73CB-4617-98E3-11842A90419E}" srcOrd="6" destOrd="0" presId="urn:microsoft.com/office/officeart/2005/8/layout/vProcess5"/>
    <dgm:cxn modelId="{6AA5B008-C7E8-421E-876C-29DBC065667E}" type="presParOf" srcId="{E1AAD2D3-EBE6-462D-80FC-5535E2F42476}" destId="{45946BA7-9D25-4448-9A2C-46697338B955}" srcOrd="7" destOrd="0" presId="urn:microsoft.com/office/officeart/2005/8/layout/vProcess5"/>
    <dgm:cxn modelId="{B69488A9-A3DD-4F78-9225-9CC99DB77D4C}" type="presParOf" srcId="{E1AAD2D3-EBE6-462D-80FC-5535E2F42476}" destId="{EA5B07C2-07A5-4136-9177-86AA3D38A5E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B8B0-625E-4E4C-AE49-EBAB99DC13F4}">
      <dsp:nvSpPr>
        <dsp:cNvPr id="0" name=""/>
        <dsp:cNvSpPr/>
      </dsp:nvSpPr>
      <dsp:spPr>
        <a:xfrm>
          <a:off x="0" y="0"/>
          <a:ext cx="7306865" cy="1074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Há um espaço vazio entre os átomos, permitindo-lhes que se movam livremente;</a:t>
          </a:r>
          <a:endParaRPr lang="pt-BR" sz="2100" kern="1200" dirty="0"/>
        </a:p>
      </dsp:txBody>
      <dsp:txXfrm>
        <a:off x="31459" y="31459"/>
        <a:ext cx="6147830" cy="1011179"/>
      </dsp:txXfrm>
    </dsp:sp>
    <dsp:sp modelId="{46B4911D-DF92-4D84-BEAC-F6BC0A3269EE}">
      <dsp:nvSpPr>
        <dsp:cNvPr id="0" name=""/>
        <dsp:cNvSpPr/>
      </dsp:nvSpPr>
      <dsp:spPr>
        <a:xfrm>
          <a:off x="644723" y="1253114"/>
          <a:ext cx="7306865" cy="1074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Como se movem, podem colidir um com outro para formar novas disposições de átomos;</a:t>
          </a:r>
          <a:endParaRPr lang="pt-BR" sz="2100" kern="1200" dirty="0"/>
        </a:p>
      </dsp:txBody>
      <dsp:txXfrm>
        <a:off x="676182" y="1284573"/>
        <a:ext cx="5901060" cy="1011179"/>
      </dsp:txXfrm>
    </dsp:sp>
    <dsp:sp modelId="{BE2D3F1E-389C-4C91-925B-6926AA0F985F}">
      <dsp:nvSpPr>
        <dsp:cNvPr id="0" name=""/>
        <dsp:cNvSpPr/>
      </dsp:nvSpPr>
      <dsp:spPr>
        <a:xfrm>
          <a:off x="1289446" y="2506228"/>
          <a:ext cx="7306865" cy="1074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 modo que os objetos no mundo parecem mudar.</a:t>
          </a:r>
          <a:endParaRPr lang="pt-BR" sz="2100" kern="1200" dirty="0"/>
        </a:p>
      </dsp:txBody>
      <dsp:txXfrm>
        <a:off x="1320905" y="2537687"/>
        <a:ext cx="5901060" cy="1011179"/>
      </dsp:txXfrm>
    </dsp:sp>
    <dsp:sp modelId="{CE56A914-73CD-4C22-92ED-B0FA5BF5CFE8}">
      <dsp:nvSpPr>
        <dsp:cNvPr id="0" name=""/>
        <dsp:cNvSpPr/>
      </dsp:nvSpPr>
      <dsp:spPr>
        <a:xfrm>
          <a:off x="6608701" y="814524"/>
          <a:ext cx="698163" cy="6981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6765788" y="814524"/>
        <a:ext cx="383989" cy="525368"/>
      </dsp:txXfrm>
    </dsp:sp>
    <dsp:sp modelId="{257CE32E-A003-40E5-81D0-723B422F04EB}">
      <dsp:nvSpPr>
        <dsp:cNvPr id="0" name=""/>
        <dsp:cNvSpPr/>
      </dsp:nvSpPr>
      <dsp:spPr>
        <a:xfrm>
          <a:off x="7253425" y="2060477"/>
          <a:ext cx="698163" cy="6981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/>
        </a:p>
      </dsp:txBody>
      <dsp:txXfrm>
        <a:off x="7410512" y="2060477"/>
        <a:ext cx="383989" cy="52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2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98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75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89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11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04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72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22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9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5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5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7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9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27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A77-67F0-4343-8089-281C4A1285B0}" type="datetimeFigureOut">
              <a:rPr lang="pt-BR" smtClean="0"/>
              <a:t>01/04/2020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D369B-A839-4B8A-9FEC-D58BE0B8CB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7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Filosofia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pt-BR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Pré-socráticos: Pitágoras, Demócrito e Leucipo.</a:t>
            </a:r>
            <a:endParaRPr lang="pt-BR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30" y="0"/>
            <a:ext cx="2732609" cy="1800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07067" y="5422005"/>
            <a:ext cx="31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Professor Igor Alves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19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10355"/>
            <a:ext cx="8596668" cy="665408"/>
          </a:xfrm>
        </p:spPr>
        <p:txBody>
          <a:bodyPr/>
          <a:lstStyle/>
          <a:p>
            <a:r>
              <a:rPr lang="pt-BR" dirty="0" smtClean="0"/>
              <a:t>Período pré-socrático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030309"/>
            <a:ext cx="8596668" cy="5011053"/>
          </a:xfrm>
        </p:spPr>
        <p:txBody>
          <a:bodyPr>
            <a:normAutofit/>
          </a:bodyPr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primeiro período da Filosofia grega é denominado como </a:t>
            </a:r>
            <a:r>
              <a:rPr lang="pt-B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Pré-Socrático</a:t>
            </a: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(pois seus representantes fizeram uma Filosofia diferente da que foi feita por 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Sócrates) </a:t>
            </a: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pt-B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Cosmológico</a:t>
            </a: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(pois eles fizeram um tipo de cosmologia, que é uma maneira racional de entender a origem do Universo — cosmos, em grego — em 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oposição </a:t>
            </a: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visão mitológica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As características desse período são:</a:t>
            </a:r>
          </a:p>
          <a:p>
            <a:pPr lvl="1" algn="just"/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necessidade de contrapor as ideias mitológicas acerca da origem do Universo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algn="just"/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pluralidade de povos que compunha a região da Grécia Antiga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algn="just"/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florescimento do comércio e da navegação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1" algn="just"/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contato com povos egípcios e 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babilônicos.</a:t>
            </a:r>
          </a:p>
          <a:p>
            <a:pPr marL="457200" lvl="1" indent="0" algn="just">
              <a:buNone/>
            </a:pPr>
            <a:endParaRPr lang="pt-B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buNone/>
            </a:pP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Alguns dos filósofos pré-socráticos são:</a:t>
            </a:r>
          </a:p>
          <a:p>
            <a:pPr marL="457200" lvl="1" indent="0" algn="just">
              <a:buNone/>
            </a:pPr>
            <a:endParaRPr lang="pt-BR" sz="1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2" y="4288665"/>
            <a:ext cx="1764406" cy="20091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934" y="4288665"/>
            <a:ext cx="1926466" cy="20091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004" y="4288665"/>
            <a:ext cx="1905000" cy="20091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135" y="4373719"/>
            <a:ext cx="2381250" cy="192405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75762" y="6425242"/>
            <a:ext cx="176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Tales de Mileto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28470" y="6440630"/>
            <a:ext cx="191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Pitágoras de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Samos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13769" y="6425242"/>
            <a:ext cx="2007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Parmênides de Eleia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28079" y="6440629"/>
            <a:ext cx="1945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Demócrito de </a:t>
            </a:r>
            <a:r>
              <a:rPr lang="pt-B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Abdera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60608"/>
            <a:ext cx="8596668" cy="759854"/>
          </a:xfrm>
        </p:spPr>
        <p:txBody>
          <a:bodyPr>
            <a:normAutofit/>
          </a:bodyPr>
          <a:lstStyle/>
          <a:p>
            <a:r>
              <a:rPr lang="pt-BR" dirty="0" smtClean="0"/>
              <a:t>Pitágoras de </a:t>
            </a:r>
            <a:r>
              <a:rPr lang="pt-BR" dirty="0" err="1" smtClean="0"/>
              <a:t>Samos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4792112"/>
          </a:xfrm>
        </p:spPr>
        <p:txBody>
          <a:bodyPr>
            <a:norm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Pitágoras foi um filósofo, matemático, astrônomo e músico grego pré-socrático. Nasceu na ilha de 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Samos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ano aproximado de 570 a.C. e morreu, provavelmente, em 496 a.C.. Passou boa parte de sua vida na antiga região da Magna Grécia (atual território italiano) e lá fundou a sua escola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filosófica.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Pitágoras,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assim como os outros filósofos pré-socráticos, tentou apontar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origem cosmológica,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enxerga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Universo uma organização ou codificação numérica essencial. Desse modo, ele atribuiu ao algarismo 1 (que representa a ideia de unidade e de ponto de partida) todo o começo do Universo. Para Pitágoras e seus seguidores, havia uma relação intrínseca entre a Música, a Matemática, a organização cosmológica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 esses elementos naturais eram, na visão pitagórica, regidos por ordens numéricas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4" y="4172755"/>
            <a:ext cx="7868748" cy="24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/>
          <a:lstStyle/>
          <a:p>
            <a:r>
              <a:rPr lang="pt-BR" dirty="0" smtClean="0"/>
              <a:t>Teorema de </a:t>
            </a:r>
            <a:r>
              <a:rPr lang="pt-BR" dirty="0"/>
              <a:t>P</a:t>
            </a:r>
            <a:r>
              <a:rPr lang="pt-BR" dirty="0" smtClean="0"/>
              <a:t>itágoras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/>
          </a:bodyPr>
          <a:lstStyle/>
          <a:p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filosofia de Pitágoras tinha por base a matemática, inclusive foi o responsável pelo surgimento dessa palavra.</a:t>
            </a:r>
          </a:p>
          <a:p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teorema de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Pitágoras r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elaciona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os lados do triangulo, provando que a soma do quadrado dos catetos é igual ao quadrado da hipotenusa, o que possibilitou a descoberta dos números irracionais e o surgimento do conceito de raiz quadrada através da aplicação do Teorema de Pitágoras a um triangulo cujos catetos possuíam valor 1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92" y="3721995"/>
            <a:ext cx="7524750" cy="25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Demócrito e Leucipo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Durante os séculos VI a.C. em diante, os filósofos começaram se o universo era formado de uma única substância fundamental. Durante o século V a.C., dois filósofos de </a:t>
            </a:r>
            <a:r>
              <a:rPr lang="pt-B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Abdera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na Grécia, </a:t>
            </a:r>
            <a:r>
              <a:rPr lang="pt-B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Democrito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Leucipo, sugeriram que tudo era composto de partículas minúsculas, indivisíveis e imutáveis, que eles denominaram átomos (</a:t>
            </a:r>
            <a:r>
              <a:rPr lang="pt-BR" sz="1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atomos</a:t>
            </a:r>
            <a:r>
              <a:rPr lang="pt-B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 a palavra grega para o que não pode ser cortado).</a:t>
            </a:r>
            <a:endParaRPr lang="pt-B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971" y="2160589"/>
            <a:ext cx="4184031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pt-BR" dirty="0" smtClean="0"/>
              <a:t>A primeira teoria atômica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684069"/>
              </p:ext>
            </p:extLst>
          </p:nvPr>
        </p:nvGraphicFramePr>
        <p:xfrm>
          <a:off x="677690" y="1700013"/>
          <a:ext cx="8596312" cy="358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77334" y="5795493"/>
            <a:ext cx="7874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dois pensadores consideraram que há um número infinito desses átomos eternos, mas que o número de diferentes combinações aos quais eles podem se ajustar é finito. Isso explicaria o aparente número de fixo de diferentes substâncias existentes.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17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Leitura complementar obrigatória e 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livro da filosofia: Pitágoras. Página 26 a 29</a:t>
            </a:r>
          </a:p>
          <a:p>
            <a:r>
              <a:rPr lang="pt-BR" dirty="0" smtClean="0"/>
              <a:t>O livro da filosofia: Demócrito e Leucipo. Página 35.</a:t>
            </a:r>
          </a:p>
          <a:p>
            <a:r>
              <a:rPr lang="pt-BR" dirty="0" smtClean="0"/>
              <a:t>Exercícios no </a:t>
            </a:r>
            <a:r>
              <a:rPr lang="pt-BR" dirty="0"/>
              <a:t>G</a:t>
            </a:r>
            <a:r>
              <a:rPr lang="pt-BR" dirty="0" smtClean="0"/>
              <a:t>oogle </a:t>
            </a:r>
            <a:r>
              <a:rPr lang="pt-BR" dirty="0" err="1"/>
              <a:t>F</a:t>
            </a:r>
            <a:r>
              <a:rPr lang="pt-BR" dirty="0" err="1" smtClean="0"/>
              <a:t>orms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2797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</TotalTime>
  <Words>560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Facetado</vt:lpstr>
      <vt:lpstr>Filosofia</vt:lpstr>
      <vt:lpstr>Período pré-socrático</vt:lpstr>
      <vt:lpstr>Pitágoras de Samos</vt:lpstr>
      <vt:lpstr>Teorema de Pitágoras</vt:lpstr>
      <vt:lpstr>Demócrito e Leucipo</vt:lpstr>
      <vt:lpstr>A primeira teoria atômica</vt:lpstr>
      <vt:lpstr>Leitura complementar obrigatória e exercícios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Henrique</dc:creator>
  <cp:lastModifiedBy>Igor Alves</cp:lastModifiedBy>
  <cp:revision>28</cp:revision>
  <dcterms:created xsi:type="dcterms:W3CDTF">2020-03-30T14:39:27Z</dcterms:created>
  <dcterms:modified xsi:type="dcterms:W3CDTF">2020-04-02T00:39:59Z</dcterms:modified>
</cp:coreProperties>
</file>