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BA77-67F0-4343-8089-281C4A1285B0}" type="datetimeFigureOut">
              <a:rPr lang="pt-BR" smtClean="0"/>
              <a:t>01/04/2020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D369B-A839-4B8A-9FEC-D58BE0B8CB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1829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BA77-67F0-4343-8089-281C4A1285B0}" type="datetimeFigureOut">
              <a:rPr lang="pt-BR" smtClean="0"/>
              <a:t>01/04/2020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D369B-A839-4B8A-9FEC-D58BE0B8CB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1033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BA77-67F0-4343-8089-281C4A1285B0}" type="datetimeFigureOut">
              <a:rPr lang="pt-BR" smtClean="0"/>
              <a:t>01/04/2020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D369B-A839-4B8A-9FEC-D58BE0B8CB91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309855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BA77-67F0-4343-8089-281C4A1285B0}" type="datetimeFigureOut">
              <a:rPr lang="pt-BR" smtClean="0"/>
              <a:t>01/04/2020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D369B-A839-4B8A-9FEC-D58BE0B8CB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3754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BA77-67F0-4343-8089-281C4A1285B0}" type="datetimeFigureOut">
              <a:rPr lang="pt-BR" smtClean="0"/>
              <a:t>01/04/2020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D369B-A839-4B8A-9FEC-D58BE0B8CB91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58977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BA77-67F0-4343-8089-281C4A1285B0}" type="datetimeFigureOut">
              <a:rPr lang="pt-BR" smtClean="0"/>
              <a:t>01/04/2020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D369B-A839-4B8A-9FEC-D58BE0B8CB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0112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BA77-67F0-4343-8089-281C4A1285B0}" type="datetimeFigureOut">
              <a:rPr lang="pt-BR" smtClean="0"/>
              <a:t>01/04/2020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D369B-A839-4B8A-9FEC-D58BE0B8CB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10443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BA77-67F0-4343-8089-281C4A1285B0}" type="datetimeFigureOut">
              <a:rPr lang="pt-BR" smtClean="0"/>
              <a:t>01/04/2020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D369B-A839-4B8A-9FEC-D58BE0B8CB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6725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BA77-67F0-4343-8089-281C4A1285B0}" type="datetimeFigureOut">
              <a:rPr lang="pt-BR" smtClean="0"/>
              <a:t>01/04/2020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D369B-A839-4B8A-9FEC-D58BE0B8CB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5227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BA77-67F0-4343-8089-281C4A1285B0}" type="datetimeFigureOut">
              <a:rPr lang="pt-BR" smtClean="0"/>
              <a:t>01/04/2020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D369B-A839-4B8A-9FEC-D58BE0B8CB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7480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BA77-67F0-4343-8089-281C4A1285B0}" type="datetimeFigureOut">
              <a:rPr lang="pt-BR" smtClean="0"/>
              <a:t>01/04/2020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D369B-A839-4B8A-9FEC-D58BE0B8CB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7966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BA77-67F0-4343-8089-281C4A1285B0}" type="datetimeFigureOut">
              <a:rPr lang="pt-BR" smtClean="0"/>
              <a:t>01/04/2020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D369B-A839-4B8A-9FEC-D58BE0B8CB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4532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BA77-67F0-4343-8089-281C4A1285B0}" type="datetimeFigureOut">
              <a:rPr lang="pt-BR" smtClean="0"/>
              <a:t>01/04/2020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D369B-A839-4B8A-9FEC-D58BE0B8CB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0504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BA77-67F0-4343-8089-281C4A1285B0}" type="datetimeFigureOut">
              <a:rPr lang="pt-BR" smtClean="0"/>
              <a:t>01/04/2020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D369B-A839-4B8A-9FEC-D58BE0B8CB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2754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BA77-67F0-4343-8089-281C4A1285B0}" type="datetimeFigureOut">
              <a:rPr lang="pt-BR" smtClean="0"/>
              <a:t>01/04/2020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D369B-A839-4B8A-9FEC-D58BE0B8CB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4937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BA77-67F0-4343-8089-281C4A1285B0}" type="datetimeFigureOut">
              <a:rPr lang="pt-BR" smtClean="0"/>
              <a:t>01/04/2020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D369B-A839-4B8A-9FEC-D58BE0B8CB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4277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5BA77-67F0-4343-8089-281C4A1285B0}" type="datetimeFigureOut">
              <a:rPr lang="pt-BR" smtClean="0"/>
              <a:t>01/04/2020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1ED369B-A839-4B8A-9FEC-D58BE0B8CB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4714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oUvfNltYr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t-BR" dirty="0" smtClean="0"/>
              <a:t>Filosofia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>
              <a:spcBef>
                <a:spcPct val="0"/>
              </a:spcBef>
            </a:pPr>
            <a:r>
              <a:rPr lang="pt-BR" sz="36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Lógica Aristotélica</a:t>
            </a:r>
            <a:endParaRPr lang="pt-BR" sz="36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4230" y="0"/>
            <a:ext cx="2732609" cy="1800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2086377" y="5409127"/>
            <a:ext cx="3116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Professor Igor Alves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7196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 que é lógica?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571223"/>
            <a:ext cx="8596668" cy="4470139"/>
          </a:xfrm>
        </p:spPr>
        <p:txBody>
          <a:bodyPr>
            <a:normAutofit/>
          </a:bodyPr>
          <a:lstStyle/>
          <a:p>
            <a:r>
              <a:rPr lang="pt-BR" sz="1600" dirty="0">
                <a:latin typeface="Calibri" panose="020F0502020204030204" pitchFamily="34" charset="0"/>
                <a:cs typeface="Calibri" panose="020F0502020204030204" pitchFamily="34" charset="0"/>
              </a:rPr>
              <a:t>A obra de Aristóteles dedicada à lógica </a:t>
            </a:r>
            <a:r>
              <a:rPr lang="pt-BR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chama-se </a:t>
            </a:r>
            <a:r>
              <a:rPr lang="pt-BR" sz="1600" i="1" dirty="0">
                <a:latin typeface="Calibri" panose="020F0502020204030204" pitchFamily="34" charset="0"/>
                <a:cs typeface="Calibri" panose="020F0502020204030204" pitchFamily="34" charset="0"/>
              </a:rPr>
              <a:t>Analíticos</a:t>
            </a:r>
            <a:r>
              <a:rPr lang="pt-BR" sz="1600" dirty="0">
                <a:latin typeface="Calibri" panose="020F0502020204030204" pitchFamily="34" charset="0"/>
                <a:cs typeface="Calibri" panose="020F0502020204030204" pitchFamily="34" charset="0"/>
              </a:rPr>
              <a:t> e, como o próprio nome diz, trata da análise do pensamento nas suas partes </a:t>
            </a:r>
            <a:r>
              <a:rPr lang="pt-BR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integrantes</a:t>
            </a:r>
            <a:r>
              <a:rPr lang="pt-BR" sz="1600" dirty="0">
                <a:latin typeface="Calibri" panose="020F0502020204030204" pitchFamily="34" charset="0"/>
                <a:cs typeface="Calibri" panose="020F0502020204030204" pitchFamily="34" charset="0"/>
              </a:rPr>
              <a:t>. Essa e outras obras sobre lógica foram </a:t>
            </a:r>
            <a:r>
              <a:rPr lang="pt-BR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reunidas </a:t>
            </a:r>
            <a:r>
              <a:rPr lang="pt-BR" sz="1600" dirty="0">
                <a:latin typeface="Calibri" panose="020F0502020204030204" pitchFamily="34" charset="0"/>
                <a:cs typeface="Calibri" panose="020F0502020204030204" pitchFamily="34" charset="0"/>
              </a:rPr>
              <a:t>com o título de </a:t>
            </a:r>
            <a:r>
              <a:rPr lang="pt-BR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Organon</a:t>
            </a:r>
            <a:r>
              <a:rPr lang="pt-BR" sz="1600" dirty="0">
                <a:latin typeface="Calibri" panose="020F0502020204030204" pitchFamily="34" charset="0"/>
                <a:cs typeface="Calibri" panose="020F0502020204030204" pitchFamily="34" charset="0"/>
              </a:rPr>
              <a:t>, que significa "</a:t>
            </a:r>
            <a:r>
              <a:rPr lang="pt-BR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instrumento</a:t>
            </a:r>
            <a:r>
              <a:rPr lang="pt-BR" sz="1600" dirty="0">
                <a:latin typeface="Calibri" panose="020F0502020204030204" pitchFamily="34" charset="0"/>
                <a:cs typeface="Calibri" panose="020F0502020204030204" pitchFamily="34" charset="0"/>
              </a:rPr>
              <a:t>" e, no caso, </a:t>
            </a:r>
            <a:r>
              <a:rPr lang="pt-BR" sz="1600" b="1" dirty="0">
                <a:latin typeface="Calibri" panose="020F0502020204030204" pitchFamily="34" charset="0"/>
                <a:cs typeface="Calibri" panose="020F0502020204030204" pitchFamily="34" charset="0"/>
              </a:rPr>
              <a:t>instrumento para se proceder corretamente no pensar</a:t>
            </a:r>
            <a:r>
              <a:rPr lang="pt-BR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pt-BR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A lógica, como instrumento do pensar, têm os seguintes significados.</a:t>
            </a:r>
          </a:p>
          <a:p>
            <a:pPr lvl="1"/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o  estudo dos métodos e  princípios da </a:t>
            </a:r>
            <a:r>
              <a:rPr lang="pt-BR" dirty="0" smtClean="0">
                <a:latin typeface="Calibri" panose="020F0502020204030204" pitchFamily="34" charset="0"/>
                <a:cs typeface="Calibri" panose="020F0502020204030204" pitchFamily="34" charset="0"/>
              </a:rPr>
              <a:t>argumentação;</a:t>
            </a:r>
          </a:p>
          <a:p>
            <a:pPr lvl="1"/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a  investigação das condições em que a  </a:t>
            </a:r>
            <a:r>
              <a:rPr lang="pt-BR" dirty="0" smtClean="0">
                <a:latin typeface="Calibri" panose="020F0502020204030204" pitchFamily="34" charset="0"/>
                <a:cs typeface="Calibri" panose="020F0502020204030204" pitchFamily="34" charset="0"/>
              </a:rPr>
              <a:t>conclusão 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de um argumento se segue </a:t>
            </a:r>
            <a:r>
              <a:rPr lang="pt-BR" dirty="0" smtClean="0">
                <a:latin typeface="Calibri" panose="020F0502020204030204" pitchFamily="34" charset="0"/>
                <a:cs typeface="Calibri" panose="020F0502020204030204" pitchFamily="34" charset="0"/>
              </a:rPr>
              <a:t>necessariamente 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de enunciados iniciais, chamados premissas; </a:t>
            </a:r>
          </a:p>
          <a:p>
            <a:pPr lvl="1"/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o estudo que estabelece as regras da forma </a:t>
            </a:r>
            <a:r>
              <a:rPr lang="pt-BR" dirty="0" smtClean="0">
                <a:latin typeface="Calibri" panose="020F0502020204030204" pitchFamily="34" charset="0"/>
                <a:cs typeface="Calibri" panose="020F0502020204030204" pitchFamily="34" charset="0"/>
              </a:rPr>
              <a:t>correta 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das operações do pensamento e identifica as argumentações não válidas.</a:t>
            </a:r>
          </a:p>
        </p:txBody>
      </p:sp>
    </p:spTree>
    <p:extLst>
      <p:ext uri="{BB962C8B-B14F-4D97-AF65-F5344CB8AC3E}">
        <p14:creationId xmlns:p14="http://schemas.microsoft.com/office/powerpoint/2010/main" val="710199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3" y="248991"/>
            <a:ext cx="8596668" cy="665408"/>
          </a:xfrm>
        </p:spPr>
        <p:txBody>
          <a:bodyPr/>
          <a:lstStyle/>
          <a:p>
            <a:r>
              <a:rPr lang="pt-BR" dirty="0" smtClean="0">
                <a:cs typeface="Calibri" panose="020F0502020204030204" pitchFamily="34" charset="0"/>
              </a:rPr>
              <a:t>Termo e proposição</a:t>
            </a:r>
            <a:endParaRPr lang="pt-BR" dirty="0">
              <a:cs typeface="Calibri" panose="020F0502020204030204" pitchFamily="34" charset="0"/>
            </a:endParaRPr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Proposição de qualidade</a:t>
            </a: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BR" dirty="0" smtClean="0">
                <a:latin typeface="Calibri" panose="020F0502020204030204" pitchFamily="34" charset="0"/>
                <a:cs typeface="Calibri" panose="020F0502020204030204" pitchFamily="34" charset="0"/>
              </a:rPr>
              <a:t>Quando a proposição é de qualidade, são afirmativas ou negativas.</a:t>
            </a:r>
          </a:p>
          <a:p>
            <a:pPr lvl="1"/>
            <a:r>
              <a:rPr lang="pt-BR" dirty="0" smtClean="0">
                <a:latin typeface="Calibri" panose="020F0502020204030204" pitchFamily="34" charset="0"/>
                <a:cs typeface="Calibri" panose="020F0502020204030204" pitchFamily="34" charset="0"/>
              </a:rPr>
              <a:t> Ex.: “Todo C é M” ou “Nenhum C é M”</a:t>
            </a: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BR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Proposição de quantidade</a:t>
            </a: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t-BR" dirty="0" smtClean="0">
                <a:latin typeface="Calibri" panose="020F0502020204030204" pitchFamily="34" charset="0"/>
                <a:cs typeface="Calibri" panose="020F0502020204030204" pitchFamily="34" charset="0"/>
              </a:rPr>
              <a:t>Quando a proposição é de quantidade, são </a:t>
            </a:r>
            <a:r>
              <a:rPr lang="pt-B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gerais</a:t>
            </a:r>
            <a:r>
              <a:rPr lang="pt-BR" dirty="0" smtClean="0">
                <a:latin typeface="Calibri" panose="020F0502020204030204" pitchFamily="34" charset="0"/>
                <a:cs typeface="Calibri" panose="020F0502020204030204" pitchFamily="34" charset="0"/>
              </a:rPr>
              <a:t> ou </a:t>
            </a:r>
            <a:r>
              <a:rPr lang="pt-B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particulares. </a:t>
            </a: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pt-BR" dirty="0" smtClean="0">
                <a:latin typeface="Calibri" panose="020F0502020204030204" pitchFamily="34" charset="0"/>
                <a:cs typeface="Calibri" panose="020F0502020204030204" pitchFamily="34" charset="0"/>
              </a:rPr>
              <a:t>Ex.: “Algum C é M” ou “Este C é M”</a:t>
            </a: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675745" y="1184856"/>
            <a:ext cx="85982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A proposição é um enunciado no qual afirmamos ou negamos um termo (um conceito) de outro. No exemplo "Todo cão é mamífero'' (Todo C é M), temos uma proposição em que o termo "mamífero'' </a:t>
            </a:r>
            <a:r>
              <a:rPr lang="pt-BR" dirty="0" smtClean="0">
                <a:latin typeface="Calibri" panose="020F0502020204030204" pitchFamily="34" charset="0"/>
                <a:cs typeface="Calibri" panose="020F0502020204030204" pitchFamily="34" charset="0"/>
              </a:rPr>
              <a:t>afirma-se 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do termo "cão''. </a:t>
            </a: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6873" y="4494726"/>
            <a:ext cx="6096000" cy="2122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412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1166"/>
          </a:xfrm>
        </p:spPr>
        <p:txBody>
          <a:bodyPr/>
          <a:lstStyle/>
          <a:p>
            <a:r>
              <a:rPr lang="pt-BR" dirty="0" smtClean="0"/>
              <a:t>Princípios da lógica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677334" y="1300766"/>
            <a:ext cx="8596668" cy="4740597"/>
          </a:xfrm>
        </p:spPr>
        <p:txBody>
          <a:bodyPr>
            <a:normAutofit/>
          </a:bodyPr>
          <a:lstStyle/>
          <a:p>
            <a:pPr algn="just"/>
            <a:r>
              <a:rPr lang="pt-BR" sz="1600" dirty="0">
                <a:latin typeface="Calibri" panose="020F0502020204030204" pitchFamily="34" charset="0"/>
                <a:cs typeface="Calibri" panose="020F0502020204030204" pitchFamily="34" charset="0"/>
              </a:rPr>
              <a:t>Para compreender as relações que se </a:t>
            </a:r>
            <a:r>
              <a:rPr lang="pt-BR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estabelecem </a:t>
            </a:r>
            <a:r>
              <a:rPr lang="pt-BR" sz="1600" dirty="0">
                <a:latin typeface="Calibri" panose="020F0502020204030204" pitchFamily="34" charset="0"/>
                <a:cs typeface="Calibri" panose="020F0502020204030204" pitchFamily="34" charset="0"/>
              </a:rPr>
              <a:t>entre as proposições, foram definidos os </a:t>
            </a:r>
            <a:r>
              <a:rPr lang="pt-BR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primeiros </a:t>
            </a:r>
            <a:r>
              <a:rPr lang="pt-BR" sz="1600" dirty="0">
                <a:latin typeface="Calibri" panose="020F0502020204030204" pitchFamily="34" charset="0"/>
                <a:cs typeface="Calibri" panose="020F0502020204030204" pitchFamily="34" charset="0"/>
              </a:rPr>
              <a:t>princípios da lógica, assim chamados por serem anteriores a  qualquer raciocínio e  servirem de base a  todos os argumentos. Por serem </a:t>
            </a:r>
            <a:r>
              <a:rPr lang="pt-BR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princípios</a:t>
            </a:r>
            <a:r>
              <a:rPr lang="pt-BR" sz="1600" dirty="0">
                <a:latin typeface="Calibri" panose="020F0502020204030204" pitchFamily="34" charset="0"/>
                <a:cs typeface="Calibri" panose="020F0502020204030204" pitchFamily="34" charset="0"/>
              </a:rPr>
              <a:t>, são de conhecimento imediato e, portanto, indemonstráveis. </a:t>
            </a:r>
            <a:endParaRPr lang="pt-BR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r>
              <a:rPr lang="pt-BR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Princípio da identidade</a:t>
            </a:r>
            <a:r>
              <a:rPr lang="pt-BR" sz="1400" dirty="0">
                <a:latin typeface="Calibri" panose="020F0502020204030204" pitchFamily="34" charset="0"/>
                <a:cs typeface="Calibri" panose="020F0502020204030204" pitchFamily="34" charset="0"/>
              </a:rPr>
              <a:t>: se um enunciado é verdadeiro, então ele é </a:t>
            </a:r>
            <a:r>
              <a:rPr lang="pt-BR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verdadeiro.</a:t>
            </a:r>
          </a:p>
          <a:p>
            <a:pPr lvl="1" algn="just"/>
            <a:r>
              <a:rPr lang="pt-BR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Princípio de não contradição: </a:t>
            </a:r>
            <a:r>
              <a:rPr lang="pt-BR" sz="1400" dirty="0">
                <a:latin typeface="Calibri" panose="020F0502020204030204" pitchFamily="34" charset="0"/>
                <a:cs typeface="Calibri" panose="020F0502020204030204" pitchFamily="34" charset="0"/>
              </a:rPr>
              <a:t>duas proposições contraditórias não podem ser ambas verdadeiras: se for verdadeiro que "alguns seres humanos não são justos", é falso que "todos os seres humanos são justos". </a:t>
            </a:r>
            <a:endParaRPr lang="pt-BR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r>
              <a:rPr lang="pt-BR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Princípio do meio excluído: </a:t>
            </a:r>
            <a:r>
              <a:rPr lang="pt-BR" sz="1400" dirty="0">
                <a:latin typeface="Calibri" panose="020F0502020204030204" pitchFamily="34" charset="0"/>
                <a:cs typeface="Calibri" panose="020F0502020204030204" pitchFamily="34" charset="0"/>
              </a:rPr>
              <a:t>afirma </a:t>
            </a:r>
            <a:r>
              <a:rPr lang="pt-BR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que nenhum enunciado é verdadeiro nem falso. Ou </a:t>
            </a:r>
            <a:r>
              <a:rPr lang="pt-BR" sz="1400" dirty="0">
                <a:latin typeface="Calibri" panose="020F0502020204030204" pitchFamily="34" charset="0"/>
                <a:cs typeface="Calibri" panose="020F0502020204030204" pitchFamily="34" charset="0"/>
              </a:rPr>
              <a:t>seja, não há um terceiro valor. Como disse Aristóteles, "entre os opostos contraditórios não existe um meio</a:t>
            </a:r>
            <a:r>
              <a:rPr lang="pt-BR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".</a:t>
            </a:r>
            <a:endParaRPr lang="pt-BR" sz="1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>
              <a:buNone/>
            </a:pPr>
            <a:endParaRPr lang="pt-BR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112" y="4365937"/>
            <a:ext cx="7270124" cy="1857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40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4045"/>
          </a:xfrm>
        </p:spPr>
        <p:txBody>
          <a:bodyPr/>
          <a:lstStyle/>
          <a:p>
            <a:r>
              <a:rPr lang="pt-BR" dirty="0" smtClean="0"/>
              <a:t>Quadrado de oposições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403797"/>
            <a:ext cx="8596668" cy="4637566"/>
          </a:xfrm>
        </p:spPr>
        <p:txBody>
          <a:bodyPr>
            <a:normAutofit/>
          </a:bodyPr>
          <a:lstStyle/>
          <a:p>
            <a:pPr algn="just"/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Com base na classificação das proposições segundo a quantidade e  a qualidade, são </a:t>
            </a:r>
            <a:r>
              <a:rPr lang="pt-BR" dirty="0" smtClean="0">
                <a:latin typeface="Calibri" panose="020F0502020204030204" pitchFamily="34" charset="0"/>
                <a:cs typeface="Calibri" panose="020F0502020204030204" pitchFamily="34" charset="0"/>
              </a:rPr>
              <a:t>possíveis 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diversas combinações, que podem ser </a:t>
            </a:r>
            <a:r>
              <a:rPr lang="pt-BR" dirty="0" smtClean="0">
                <a:latin typeface="Calibri" panose="020F0502020204030204" pitchFamily="34" charset="0"/>
                <a:cs typeface="Calibri" panose="020F0502020204030204" pitchFamily="34" charset="0"/>
              </a:rPr>
              <a:t>visualizadas 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pelo chamado quadrado de oposições, diagrama que explícita as relações entre </a:t>
            </a:r>
            <a:r>
              <a:rPr lang="pt-BR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proposições 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contrárias, subcontrárias, contraditórias e subalternas . </a:t>
            </a:r>
            <a:endParaRPr lang="pt-B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9256" y="3090930"/>
            <a:ext cx="5447764" cy="3349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234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253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Leitura complementar obrigatória e exercícios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Filosofando: uma introdução à filosofia. Páginas 130-133.</a:t>
            </a:r>
          </a:p>
          <a:p>
            <a:r>
              <a:rPr lang="pt-BR" dirty="0"/>
              <a:t>Vídeo explicativo: Lógica Aristotélica - Brasil </a:t>
            </a:r>
            <a:r>
              <a:rPr lang="pt-BR" dirty="0" smtClean="0"/>
              <a:t>Escola. Até o minuto 10.</a:t>
            </a:r>
          </a:p>
          <a:p>
            <a:pPr lvl="1"/>
            <a:r>
              <a:rPr lang="pt-BR" smtClean="0">
                <a:hlinkClick r:id="rId2"/>
              </a:rPr>
              <a:t>https</a:t>
            </a:r>
            <a:r>
              <a:rPr lang="pt-BR">
                <a:hlinkClick r:id="rId2"/>
              </a:rPr>
              <a:t>://</a:t>
            </a:r>
            <a:r>
              <a:rPr lang="pt-BR" smtClean="0">
                <a:hlinkClick r:id="rId2"/>
              </a:rPr>
              <a:t>www.youtube.com/watch?v=IoUvfNltYrc</a:t>
            </a:r>
            <a:r>
              <a:rPr lang="pt-BR" smtClean="0"/>
              <a:t>.</a:t>
            </a:r>
            <a:endParaRPr lang="pt-BR" dirty="0" smtClean="0"/>
          </a:p>
          <a:p>
            <a:r>
              <a:rPr lang="pt-BR" dirty="0" smtClean="0"/>
              <a:t>Exercício no </a:t>
            </a:r>
            <a:r>
              <a:rPr lang="pt-BR" dirty="0" err="1" smtClean="0"/>
              <a:t>google</a:t>
            </a:r>
            <a:r>
              <a:rPr lang="pt-BR" dirty="0" smtClean="0"/>
              <a:t> </a:t>
            </a:r>
            <a:r>
              <a:rPr lang="pt-BR" dirty="0" err="1" smtClean="0"/>
              <a:t>forms</a:t>
            </a:r>
            <a:r>
              <a:rPr lang="pt-BR" dirty="0" smtClean="0"/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185028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Laranja Vermelho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466</TotalTime>
  <Words>472</Words>
  <Application>Microsoft Office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1" baseType="lpstr">
      <vt:lpstr>Arial</vt:lpstr>
      <vt:lpstr>Calibri</vt:lpstr>
      <vt:lpstr>Trebuchet MS</vt:lpstr>
      <vt:lpstr>Wingdings 3</vt:lpstr>
      <vt:lpstr>Facetado</vt:lpstr>
      <vt:lpstr>Filosofia</vt:lpstr>
      <vt:lpstr>O que é lógica?</vt:lpstr>
      <vt:lpstr>Termo e proposição</vt:lpstr>
      <vt:lpstr>Princípios da lógica</vt:lpstr>
      <vt:lpstr>Quadrado de oposições</vt:lpstr>
      <vt:lpstr>Leitura complementar obrigatória e exercícios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Thiago Henrique</dc:creator>
  <cp:lastModifiedBy>Igor Alves</cp:lastModifiedBy>
  <cp:revision>27</cp:revision>
  <dcterms:created xsi:type="dcterms:W3CDTF">2020-03-30T14:39:27Z</dcterms:created>
  <dcterms:modified xsi:type="dcterms:W3CDTF">2020-04-02T00:58:49Z</dcterms:modified>
</cp:coreProperties>
</file>