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2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98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75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89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11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04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7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22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5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5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7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9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7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7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undoeducacao.bol.uol.com.br/sociologia/cultura-de-mass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Sociologia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Ideologia e Cultura</a:t>
            </a:r>
            <a:endParaRPr lang="pt-BR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30" y="0"/>
            <a:ext cx="2732609" cy="180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86377" y="5409127"/>
            <a:ext cx="31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Professor Igor Alves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9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pt-BR" dirty="0" smtClean="0"/>
              <a:t>Ideologia: diferentes significados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96981"/>
            <a:ext cx="8596668" cy="4444382"/>
          </a:xfrm>
        </p:spPr>
        <p:txBody>
          <a:bodyPr/>
          <a:lstStyle/>
          <a:p>
            <a:pPr algn="just"/>
            <a:r>
              <a:rPr lang="pt-BR" b="1" spc="35" dirty="0">
                <a:solidFill>
                  <a:srgbClr val="231F20"/>
                </a:solidFill>
                <a:latin typeface="Calibri"/>
                <a:cs typeface="Calibri"/>
              </a:rPr>
              <a:t>Ideologi</a:t>
            </a:r>
            <a:r>
              <a:rPr lang="pt-BR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(sentid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geral)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convicçõe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filosóficas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religiosa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política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qu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dã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embasament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nossos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pensamento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atitudes.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b="1" spc="35" dirty="0">
                <a:solidFill>
                  <a:srgbClr val="231F20"/>
                </a:solidFill>
                <a:latin typeface="Calibri"/>
                <a:cs typeface="Calibri"/>
              </a:rPr>
              <a:t>Ideologi</a:t>
            </a:r>
            <a:r>
              <a:rPr lang="pt-BR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45" dirty="0">
                <a:solidFill>
                  <a:srgbClr val="231F20"/>
                </a:solidFill>
                <a:latin typeface="Calibri"/>
                <a:cs typeface="Calibri"/>
              </a:rPr>
              <a:t>com</a:t>
            </a:r>
            <a:r>
              <a:rPr lang="pt-BR" b="1" spc="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45" dirty="0">
                <a:solidFill>
                  <a:srgbClr val="231F20"/>
                </a:solidFill>
                <a:latin typeface="Calibri"/>
                <a:cs typeface="Calibri"/>
              </a:rPr>
              <a:t>fals</a:t>
            </a:r>
            <a:r>
              <a:rPr lang="pt-BR" b="1" spc="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35" dirty="0">
                <a:solidFill>
                  <a:srgbClr val="231F20"/>
                </a:solidFill>
                <a:latin typeface="Calibri"/>
                <a:cs typeface="Calibri"/>
              </a:rPr>
              <a:t>consciênci</a:t>
            </a:r>
            <a:r>
              <a:rPr lang="pt-BR" b="1" spc="4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-7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Par</a:t>
            </a:r>
            <a:r>
              <a:rPr lang="pt-BR" spc="-3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Kar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Marx,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ideologi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Calibri"/>
                <a:cs typeface="Calibri"/>
              </a:rPr>
              <a:t>é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conjunt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representaçõe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falsa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invertida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realidad</a:t>
            </a:r>
            <a:r>
              <a:rPr lang="pt-BR" spc="-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qu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garante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conformidad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class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trabalhador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ao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valore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 smtClean="0">
                <a:solidFill>
                  <a:srgbClr val="231F20"/>
                </a:solidFill>
                <a:latin typeface="Calibri"/>
                <a:cs typeface="Calibri"/>
              </a:rPr>
              <a:t>esta</a:t>
            </a:r>
            <a:r>
              <a:rPr lang="pt-BR" dirty="0" smtClean="0">
                <a:solidFill>
                  <a:srgbClr val="231F20"/>
                </a:solidFill>
                <a:latin typeface="Calibri"/>
                <a:cs typeface="Calibri"/>
              </a:rPr>
              <a:t>belecido</a:t>
            </a:r>
            <a:r>
              <a:rPr lang="pt-BR" spc="-20" dirty="0" smtClean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pel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class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dominante.</a:t>
            </a:r>
            <a:endParaRPr lang="pt-BR" dirty="0">
              <a:latin typeface="Calibri"/>
              <a:cs typeface="Calibri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23" y="3412901"/>
            <a:ext cx="4705170" cy="3232597"/>
          </a:xfrm>
          <a:prstGeom prst="rect">
            <a:avLst/>
          </a:prstGeom>
        </p:spPr>
      </p:pic>
      <p:sp>
        <p:nvSpPr>
          <p:cNvPr id="6" name="Texto Explicativo 1 5"/>
          <p:cNvSpPr/>
          <p:nvPr/>
        </p:nvSpPr>
        <p:spPr>
          <a:xfrm>
            <a:off x="6658378" y="3734873"/>
            <a:ext cx="2395470" cy="2021983"/>
          </a:xfrm>
          <a:prstGeom prst="borderCallout1">
            <a:avLst>
              <a:gd name="adj1" fmla="val 53782"/>
              <a:gd name="adj2" fmla="val -2419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/>
              <a:t>A tirinha mostra como as pessoas e grupos que buscam a transformação social são tratadas por quem detém o poder, que são os responsáveis pelas desigualdades e suas consequências, bem como o incentivo ao individualismo e ganância.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903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Ideologia: diferentes significados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3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spc="35" dirty="0">
                <a:solidFill>
                  <a:srgbClr val="231F20"/>
                </a:solidFill>
                <a:latin typeface="Calibri"/>
                <a:cs typeface="Calibri"/>
              </a:rPr>
              <a:t>Ideologi</a:t>
            </a:r>
            <a:r>
              <a:rPr lang="pt-BR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45" dirty="0">
                <a:solidFill>
                  <a:srgbClr val="231F20"/>
                </a:solidFill>
                <a:latin typeface="Calibri"/>
                <a:cs typeface="Calibri"/>
              </a:rPr>
              <a:t>com</a:t>
            </a:r>
            <a:r>
              <a:rPr lang="pt-BR" b="1" spc="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30" dirty="0">
                <a:solidFill>
                  <a:srgbClr val="231F20"/>
                </a:solidFill>
                <a:latin typeface="Calibri"/>
                <a:cs typeface="Calibri"/>
              </a:rPr>
              <a:t>visã</a:t>
            </a:r>
            <a:r>
              <a:rPr lang="pt-BR" b="1" spc="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b="1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30" dirty="0">
                <a:solidFill>
                  <a:srgbClr val="231F20"/>
                </a:solidFill>
                <a:latin typeface="Calibri"/>
                <a:cs typeface="Calibri"/>
              </a:rPr>
              <a:t>mundo</a:t>
            </a:r>
            <a:r>
              <a:rPr lang="pt-BR" spc="-7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Segund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italian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 err="1">
                <a:solidFill>
                  <a:srgbClr val="231F20"/>
                </a:solidFill>
                <a:latin typeface="Calibri"/>
                <a:cs typeface="Calibri"/>
              </a:rPr>
              <a:t>Antoni</a:t>
            </a:r>
            <a:r>
              <a:rPr lang="pt-BR" spc="-15" dirty="0" err="1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Gramsci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ideologia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sã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concepçõe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mundo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forma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culturai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compartilhada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po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grupo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qu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atribue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sentid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à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sua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experiência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 vida.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spc="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acord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20" dirty="0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perspectiv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Gramsci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Calibri"/>
                <a:cs typeface="Calibri"/>
              </a:rPr>
              <a:t>é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possíve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pensa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diferente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ideologia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disputand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 smtClean="0">
                <a:solidFill>
                  <a:srgbClr val="231F20"/>
                </a:solidFill>
                <a:latin typeface="Calibri"/>
                <a:cs typeface="Calibri"/>
              </a:rPr>
              <a:t>hege</a:t>
            </a:r>
            <a:r>
              <a:rPr lang="pt-BR" spc="10" dirty="0" smtClean="0">
                <a:solidFill>
                  <a:srgbClr val="231F20"/>
                </a:solidFill>
                <a:latin typeface="Calibri"/>
                <a:cs typeface="Calibri"/>
              </a:rPr>
              <a:t>moni</a:t>
            </a:r>
            <a:r>
              <a:rPr lang="pt-BR" spc="-15" dirty="0" smtClean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um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sociedade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á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qu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class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dominad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també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seri</a:t>
            </a:r>
            <a:r>
              <a:rPr lang="pt-BR" spc="-3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capa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cria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su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própri</a:t>
            </a:r>
            <a:r>
              <a:rPr lang="pt-BR" spc="-3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visã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mundo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nã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apena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reproduzind</a:t>
            </a:r>
            <a:r>
              <a:rPr lang="pt-BR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ideologia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dominantes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com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penso</a:t>
            </a:r>
            <a:r>
              <a:rPr lang="pt-BR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Marx.</a:t>
            </a:r>
            <a:endParaRPr lang="pt-BR" dirty="0">
              <a:latin typeface="Calibri"/>
              <a:cs typeface="Calibri"/>
            </a:endParaRPr>
          </a:p>
          <a:p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6554" y="2160589"/>
            <a:ext cx="2741456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8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/>
          <a:lstStyle/>
          <a:p>
            <a:r>
              <a:rPr lang="pt-BR" dirty="0" smtClean="0"/>
              <a:t>As diferentes faces da cultura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334" y="1532586"/>
            <a:ext cx="4184035" cy="5325413"/>
          </a:xfrm>
        </p:spPr>
        <p:txBody>
          <a:bodyPr/>
          <a:lstStyle/>
          <a:p>
            <a:r>
              <a:rPr lang="pt-BR" b="1" spc="60" dirty="0">
                <a:solidFill>
                  <a:srgbClr val="231F20"/>
                </a:solidFill>
                <a:latin typeface="Calibri"/>
                <a:cs typeface="Calibri"/>
              </a:rPr>
              <a:t>Cultur</a:t>
            </a:r>
            <a:r>
              <a:rPr lang="pt-BR" b="1" spc="4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30" dirty="0">
                <a:solidFill>
                  <a:srgbClr val="231F20"/>
                </a:solidFill>
                <a:latin typeface="Calibri"/>
                <a:cs typeface="Calibri"/>
              </a:rPr>
              <a:t>popular</a:t>
            </a:r>
            <a:r>
              <a:rPr lang="pt-BR" spc="-7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conjunt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manifestaçõe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qu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te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orige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classe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dominada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populares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É</a:t>
            </a:r>
            <a:r>
              <a:rPr lang="pt-BR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sabe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nã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institucionalizad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nã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dominant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determinad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sociedade.</a:t>
            </a:r>
            <a:endParaRPr lang="pt-BR" dirty="0">
              <a:latin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9970" y="1532587"/>
            <a:ext cx="4184034" cy="4508776"/>
          </a:xfrm>
        </p:spPr>
        <p:txBody>
          <a:bodyPr/>
          <a:lstStyle/>
          <a:p>
            <a:r>
              <a:rPr lang="pt-BR" sz="1600" b="1" spc="60" dirty="0">
                <a:solidFill>
                  <a:srgbClr val="231F20"/>
                </a:solidFill>
                <a:latin typeface="Calibri"/>
                <a:cs typeface="Calibri"/>
              </a:rPr>
              <a:t>Cultur</a:t>
            </a:r>
            <a:r>
              <a:rPr lang="pt-BR" sz="1600" b="1" spc="4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z="16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b="1" spc="30" dirty="0">
                <a:solidFill>
                  <a:srgbClr val="231F20"/>
                </a:solidFill>
                <a:latin typeface="Calibri"/>
                <a:cs typeface="Calibri"/>
              </a:rPr>
              <a:t>erudita</a:t>
            </a:r>
            <a:r>
              <a:rPr lang="pt-BR" sz="1600" spc="-7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prática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dirty="0">
                <a:solidFill>
                  <a:srgbClr val="231F20"/>
                </a:solidFill>
                <a:latin typeface="Calibri"/>
                <a:cs typeface="Calibri"/>
              </a:rPr>
              <a:t>valore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qu</a:t>
            </a:r>
            <a:r>
              <a:rPr lang="pt-BR" sz="16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10" dirty="0">
                <a:solidFill>
                  <a:srgbClr val="231F20"/>
                </a:solidFill>
                <a:latin typeface="Calibri"/>
                <a:cs typeface="Calibri"/>
              </a:rPr>
              <a:t>tivera</a:t>
            </a:r>
            <a:r>
              <a:rPr lang="pt-BR" sz="1600" spc="-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orige</a:t>
            </a:r>
            <a:r>
              <a:rPr lang="pt-BR" sz="1600" spc="-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" dirty="0">
                <a:solidFill>
                  <a:srgbClr val="231F20"/>
                </a:solidFill>
                <a:latin typeface="Calibri"/>
                <a:cs typeface="Calibri"/>
              </a:rPr>
              <a:t>na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classe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dirty="0">
                <a:solidFill>
                  <a:srgbClr val="231F20"/>
                </a:solidFill>
                <a:latin typeface="Calibri"/>
                <a:cs typeface="Calibri"/>
              </a:rPr>
              <a:t>dominantes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30" dirty="0">
                <a:solidFill>
                  <a:srgbClr val="231F20"/>
                </a:solidFill>
                <a:latin typeface="Calibri"/>
                <a:cs typeface="Calibri"/>
              </a:rPr>
              <a:t>É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sabe</a:t>
            </a:r>
            <a:r>
              <a:rPr lang="pt-BR" sz="1600" spc="-3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10" dirty="0" smtClean="0">
                <a:solidFill>
                  <a:srgbClr val="231F20"/>
                </a:solidFill>
                <a:latin typeface="Calibri"/>
                <a:cs typeface="Calibri"/>
              </a:rPr>
              <a:t>instituciona</a:t>
            </a:r>
            <a:r>
              <a:rPr lang="pt-BR" sz="1600" spc="5" dirty="0" smtClean="0">
                <a:solidFill>
                  <a:srgbClr val="231F20"/>
                </a:solidFill>
                <a:latin typeface="Calibri"/>
                <a:cs typeface="Calibri"/>
              </a:rPr>
              <a:t>lizado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" dirty="0">
                <a:solidFill>
                  <a:srgbClr val="231F20"/>
                </a:solidFill>
                <a:latin typeface="Calibri"/>
                <a:cs typeface="Calibri"/>
              </a:rPr>
              <a:t>apresentad</a:t>
            </a:r>
            <a:r>
              <a:rPr lang="pt-BR" sz="1600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15" dirty="0">
                <a:solidFill>
                  <a:srgbClr val="231F20"/>
                </a:solidFill>
                <a:latin typeface="Calibri"/>
                <a:cs typeface="Calibri"/>
              </a:rPr>
              <a:t>com</a:t>
            </a:r>
            <a:r>
              <a:rPr lang="pt-BR" sz="1600" spc="-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dirty="0">
                <a:solidFill>
                  <a:srgbClr val="231F20"/>
                </a:solidFill>
                <a:latin typeface="Calibri"/>
                <a:cs typeface="Calibri"/>
              </a:rPr>
              <a:t>produçã</a:t>
            </a:r>
            <a:r>
              <a:rPr lang="pt-BR" sz="1600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10" dirty="0">
                <a:solidFill>
                  <a:srgbClr val="231F20"/>
                </a:solidFill>
                <a:latin typeface="Calibri"/>
                <a:cs typeface="Calibri"/>
              </a:rPr>
              <a:t>visã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z="16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mund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dirty="0">
                <a:solidFill>
                  <a:srgbClr val="231F20"/>
                </a:solidFill>
                <a:latin typeface="Calibri"/>
                <a:cs typeface="Calibri"/>
              </a:rPr>
              <a:t>da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elites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qu</a:t>
            </a:r>
            <a:r>
              <a:rPr lang="pt-BR" sz="16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" dirty="0">
                <a:solidFill>
                  <a:srgbClr val="231F20"/>
                </a:solidFill>
                <a:latin typeface="Calibri"/>
                <a:cs typeface="Calibri"/>
              </a:rPr>
              <a:t>procur</a:t>
            </a:r>
            <a:r>
              <a:rPr lang="pt-BR" sz="1600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z="16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consolida</a:t>
            </a:r>
            <a:r>
              <a:rPr lang="pt-BR" sz="16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20" dirty="0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lang="pt-BR" sz="1600" spc="-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z="1600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10" dirty="0">
                <a:solidFill>
                  <a:srgbClr val="231F20"/>
                </a:solidFill>
                <a:latin typeface="Calibri"/>
                <a:cs typeface="Calibri"/>
              </a:rPr>
              <a:t>base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lang="pt-BR" sz="1600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z="16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oposiçã</a:t>
            </a:r>
            <a:r>
              <a:rPr lang="pt-BR" sz="1600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z="1600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z="16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z="1600" spc="-5" dirty="0">
                <a:solidFill>
                  <a:srgbClr val="231F20"/>
                </a:solidFill>
                <a:latin typeface="Calibri"/>
                <a:cs typeface="Calibri"/>
              </a:rPr>
              <a:t>popular.</a:t>
            </a:r>
            <a:endParaRPr lang="pt-BR" sz="1600" dirty="0">
              <a:latin typeface="Calibri"/>
              <a:cs typeface="Calibri"/>
            </a:endParaRP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3193961"/>
            <a:ext cx="4184036" cy="28474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70" y="3193961"/>
            <a:ext cx="4184032" cy="28474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076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diferentes faces da cultura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77334" y="1532587"/>
            <a:ext cx="8596668" cy="4508776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 de massa: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produzida pelos meios de comunicação e destinada às massas urbanas,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caracteriza-se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ser homogênea e vinculada a interesses comerciais.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01" y="2366363"/>
            <a:ext cx="7805133" cy="32390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42434" y="6041363"/>
            <a:ext cx="680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Apesar de ser um programa de TV que não vende produto específico, o programa BBB </a:t>
            </a:r>
            <a:r>
              <a:rPr lang="pt-BR" sz="1200" dirty="0"/>
              <a:t>faz uso de </a:t>
            </a:r>
            <a:r>
              <a:rPr lang="pt-BR" sz="1200" i="1" dirty="0" smtClean="0"/>
              <a:t>merchandising – </a:t>
            </a:r>
            <a:r>
              <a:rPr lang="pt-BR" sz="1200" dirty="0" smtClean="0"/>
              <a:t>aparição de marcas sem a característica explícita de anúncio publicitário - que é uma forma de incentivar o consumo.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224520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/>
          <a:lstStyle/>
          <a:p>
            <a:r>
              <a:rPr lang="pt-BR" dirty="0" smtClean="0"/>
              <a:t>Industria Cultural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r>
              <a:rPr lang="pt-BR" spc="10" dirty="0" smtClean="0">
                <a:solidFill>
                  <a:srgbClr val="231F20"/>
                </a:solidFill>
                <a:latin typeface="Calibri"/>
                <a:cs typeface="Calibri"/>
              </a:rPr>
              <a:t>É entendida como conjunt</a:t>
            </a:r>
            <a:r>
              <a:rPr lang="pt-BR" spc="-15" dirty="0" smtClean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13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empresa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ligada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ao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veículo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comunicaçã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com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rádio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lang="pt-BR" spc="35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 smtClean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lang="pt-BR" spc="-5" dirty="0" smtClean="0">
                <a:solidFill>
                  <a:srgbClr val="231F20"/>
                </a:solidFill>
                <a:latin typeface="Calibri"/>
                <a:cs typeface="Calibri"/>
              </a:rPr>
              <a:t>ternet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controlada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pel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class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dominante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qu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cria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produto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mass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promove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3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planificaçã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0" dirty="0">
                <a:solidFill>
                  <a:srgbClr val="231F20"/>
                </a:solidFill>
                <a:latin typeface="Calibri"/>
                <a:cs typeface="Calibri"/>
              </a:rPr>
              <a:t>mercantilizaçã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cultura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segund</a:t>
            </a:r>
            <a:r>
              <a:rPr lang="pt-BR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15" dirty="0">
                <a:solidFill>
                  <a:srgbClr val="231F20"/>
                </a:solidFill>
                <a:latin typeface="Calibri"/>
                <a:cs typeface="Calibri"/>
              </a:rPr>
              <a:t>filósofo</a:t>
            </a:r>
            <a:r>
              <a:rPr lang="pt-BR" spc="-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dirty="0">
                <a:solidFill>
                  <a:srgbClr val="231F20"/>
                </a:solidFill>
                <a:latin typeface="Calibri"/>
                <a:cs typeface="Calibri"/>
              </a:rPr>
              <a:t>alemãe</a:t>
            </a:r>
            <a:r>
              <a:rPr lang="pt-BR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35" dirty="0">
                <a:solidFill>
                  <a:srgbClr val="231F20"/>
                </a:solidFill>
                <a:latin typeface="Calibri"/>
                <a:cs typeface="Calibri"/>
              </a:rPr>
              <a:t>Theodo</a:t>
            </a:r>
            <a:r>
              <a:rPr lang="pt-BR" b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lang="pt-BR" b="1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35" dirty="0">
                <a:solidFill>
                  <a:srgbClr val="231F20"/>
                </a:solidFill>
                <a:latin typeface="Calibri"/>
                <a:cs typeface="Calibri"/>
              </a:rPr>
              <a:t>Adorn</a:t>
            </a:r>
            <a:r>
              <a:rPr lang="pt-BR" b="1" spc="1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pt-BR" b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spc="-5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BR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BR" b="1" spc="10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lang="pt-BR" b="1" spc="-10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lang="pt-BR" b="1" spc="40" dirty="0">
                <a:solidFill>
                  <a:srgbClr val="231F20"/>
                </a:solidFill>
                <a:latin typeface="Calibri"/>
                <a:cs typeface="Calibri"/>
              </a:rPr>
              <a:t> Horkheimer</a:t>
            </a:r>
            <a:r>
              <a:rPr lang="pt-BR" spc="-4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181082"/>
            <a:ext cx="8596668" cy="3143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564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 complementar obrigatória e 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Cultura de massa. Disponível </a:t>
            </a:r>
            <a:r>
              <a:rPr lang="pt-BR" dirty="0"/>
              <a:t>em: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mundoeducacao.bol.uol.com.br/sociologia/cultura-de-massa.htm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Exercício no </a:t>
            </a:r>
            <a:r>
              <a:rPr lang="pt-BR" dirty="0" err="1" smtClean="0"/>
              <a:t>google</a:t>
            </a:r>
            <a:r>
              <a:rPr lang="pt-BR" dirty="0" smtClean="0"/>
              <a:t> </a:t>
            </a:r>
            <a:r>
              <a:rPr lang="pt-BR" smtClean="0"/>
              <a:t>forms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1475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401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Facetado</vt:lpstr>
      <vt:lpstr>Sociologia</vt:lpstr>
      <vt:lpstr>Ideologia: diferentes significados</vt:lpstr>
      <vt:lpstr>Ideologia: diferentes significados</vt:lpstr>
      <vt:lpstr>As diferentes faces da cultura</vt:lpstr>
      <vt:lpstr>As diferentes faces da cultura</vt:lpstr>
      <vt:lpstr>Industria Cultural</vt:lpstr>
      <vt:lpstr>Leitura complementar obrigatória e exercícios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Henrique</dc:creator>
  <cp:lastModifiedBy>Igor Alves</cp:lastModifiedBy>
  <cp:revision>17</cp:revision>
  <dcterms:created xsi:type="dcterms:W3CDTF">2020-03-30T14:39:27Z</dcterms:created>
  <dcterms:modified xsi:type="dcterms:W3CDTF">2020-04-02T01:17:21Z</dcterms:modified>
</cp:coreProperties>
</file>