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Alves" initials="IA" lastIdx="1" clrIdx="0">
    <p:extLst>
      <p:ext uri="{19B8F6BF-5375-455C-9EA6-DF929625EA0E}">
        <p15:presenceInfo xmlns:p15="http://schemas.microsoft.com/office/powerpoint/2012/main" userId="Igor Alv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82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03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98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75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589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11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044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72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22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48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96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53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50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75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93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27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5BA77-67F0-4343-8089-281C4A1285B0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1ED369B-A839-4B8A-9FEC-D58BE0B8CB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7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Sociologia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pt-BR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Política e Estado</a:t>
            </a:r>
          </a:p>
          <a:p>
            <a:pPr algn="ctr">
              <a:spcBef>
                <a:spcPct val="0"/>
              </a:spcBef>
            </a:pPr>
            <a:endParaRPr lang="pt-BR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30" y="0"/>
            <a:ext cx="2732609" cy="180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07067" y="5512469"/>
            <a:ext cx="230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Professor Igor Alves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19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Política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pc="6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lang="pt-BR" spc="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Gréci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Antiga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palavr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b="1" spc="35" dirty="0">
                <a:solidFill>
                  <a:srgbClr val="231F20"/>
                </a:solidFill>
                <a:latin typeface="Calibri"/>
                <a:cs typeface="Calibri"/>
              </a:rPr>
              <a:t>polític</a:t>
            </a:r>
            <a:r>
              <a:rPr lang="pt-BR" b="1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b="1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referia-s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decisõe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relativa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vid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cidad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35" dirty="0">
                <a:solidFill>
                  <a:srgbClr val="231F20"/>
                </a:solidFill>
                <a:latin typeface="Calibri"/>
                <a:cs typeface="Calibri"/>
              </a:rPr>
              <a:t>(</a:t>
            </a:r>
            <a:r>
              <a:rPr lang="pt-BR" i="1" spc="5" dirty="0">
                <a:solidFill>
                  <a:srgbClr val="231F20"/>
                </a:solidFill>
                <a:latin typeface="Calibri"/>
                <a:cs typeface="Calibri"/>
              </a:rPr>
              <a:t>polis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)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da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quais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 todo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aquele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considerado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cidadão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deveria</a:t>
            </a:r>
            <a:r>
              <a:rPr lang="pt-BR" spc="-45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participar.</a:t>
            </a:r>
            <a:endParaRPr lang="pt-BR" dirty="0">
              <a:latin typeface="Calibri"/>
              <a:cs typeface="Calibri"/>
            </a:endParaRPr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pc="45" dirty="0">
                <a:solidFill>
                  <a:srgbClr val="231F20"/>
                </a:solidFill>
                <a:latin typeface="Calibri"/>
                <a:cs typeface="Calibri"/>
              </a:rPr>
              <a:t>Co</a:t>
            </a:r>
            <a:r>
              <a:rPr lang="pt-BR" spc="30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b="1" spc="35" dirty="0">
                <a:solidFill>
                  <a:srgbClr val="231F20"/>
                </a:solidFill>
                <a:latin typeface="Calibri"/>
                <a:cs typeface="Calibri"/>
              </a:rPr>
              <a:t>revoluçõe</a:t>
            </a:r>
            <a:r>
              <a:rPr lang="pt-BR" b="1" spc="1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b="1" spc="30" dirty="0">
                <a:solidFill>
                  <a:srgbClr val="231F20"/>
                </a:solidFill>
                <a:latin typeface="Calibri"/>
                <a:cs typeface="Calibri"/>
              </a:rPr>
              <a:t>liberai</a:t>
            </a:r>
            <a:r>
              <a:rPr lang="pt-BR" b="1" spc="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ocorrida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parti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d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sécul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45" dirty="0">
                <a:solidFill>
                  <a:srgbClr val="231F20"/>
                </a:solidFill>
                <a:latin typeface="Calibri"/>
                <a:cs typeface="Calibri"/>
              </a:rPr>
              <a:t>XVII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palavr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b="1" spc="35" dirty="0">
                <a:solidFill>
                  <a:srgbClr val="231F20"/>
                </a:solidFill>
                <a:latin typeface="Calibri"/>
                <a:cs typeface="Calibri"/>
              </a:rPr>
              <a:t>polític</a:t>
            </a:r>
            <a:r>
              <a:rPr lang="pt-BR" b="1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passo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designa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 smtClean="0">
                <a:solidFill>
                  <a:srgbClr val="231F20"/>
                </a:solidFill>
                <a:latin typeface="Calibri"/>
                <a:cs typeface="Calibri"/>
              </a:rPr>
              <a:t>prin</a:t>
            </a:r>
            <a:r>
              <a:rPr lang="pt-BR" spc="10" dirty="0" smtClean="0">
                <a:solidFill>
                  <a:srgbClr val="231F20"/>
                </a:solidFill>
                <a:latin typeface="Calibri"/>
                <a:cs typeface="Calibri"/>
              </a:rPr>
              <a:t>cipalment</a:t>
            </a:r>
            <a:r>
              <a:rPr lang="pt-BR" spc="-20" dirty="0" smtClean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atividade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relativa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control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estatal.</a:t>
            </a:r>
            <a:endParaRPr lang="pt-BR" dirty="0">
              <a:latin typeface="Calibri"/>
              <a:cs typeface="Calibri"/>
            </a:endParaRP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7" y="3760630"/>
            <a:ext cx="3990032" cy="27753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8" y="3760630"/>
            <a:ext cx="3993664" cy="27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Estado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77334" y="1612985"/>
            <a:ext cx="8596668" cy="3880773"/>
          </a:xfrm>
        </p:spPr>
        <p:txBody>
          <a:bodyPr/>
          <a:lstStyle/>
          <a:p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H</a:t>
            </a:r>
            <a:r>
              <a:rPr lang="pt-BR" spc="20" dirty="0">
                <a:solidFill>
                  <a:srgbClr val="231F20"/>
                </a:solidFill>
                <a:latin typeface="Calibri"/>
                <a:cs typeface="Calibri"/>
              </a:rPr>
              <a:t>á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vária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forma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defini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sociologicament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conceit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Estado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Entr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ela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estão:</a:t>
            </a:r>
            <a:endParaRPr lang="pt-BR" dirty="0">
              <a:latin typeface="Calibri"/>
              <a:cs typeface="Calibri"/>
            </a:endParaRPr>
          </a:p>
          <a:p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18179"/>
              </p:ext>
            </p:extLst>
          </p:nvPr>
        </p:nvGraphicFramePr>
        <p:xfrm>
          <a:off x="911668" y="2437753"/>
          <a:ext cx="8128000" cy="1365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2796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Norberto</a:t>
                      </a:r>
                      <a:r>
                        <a:rPr lang="pt-BR" baseline="0" dirty="0" smtClean="0"/>
                        <a:t> Bobbio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Max Weber</a:t>
                      </a:r>
                      <a:endParaRPr lang="pt-BR" dirty="0"/>
                    </a:p>
                  </a:txBody>
                  <a:tcPr/>
                </a:tc>
              </a:tr>
              <a:tr h="10001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spc="-5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ta-se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ganização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social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ompl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xa,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cada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pela 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alização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pode</a:t>
                      </a:r>
                      <a:r>
                        <a:rPr lang="pt-BR" sz="1400" spc="-6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fundame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tada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erri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orialidade da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obrigação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política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essi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impessoalidade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 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omando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políti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4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400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Basicame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Estado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define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pelo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monopólio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 violência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ítima,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cida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4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ra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és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polícia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das</a:t>
                      </a:r>
                      <a:r>
                        <a:rPr lang="pt-BR" sz="14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f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ças armada</a:t>
                      </a:r>
                      <a:r>
                        <a:rPr lang="pt-BR" sz="14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4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400" dirty="0" smtClean="0">
                        <a:latin typeface="Calibri"/>
                        <a:cs typeface="Calibri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77334" y="4151407"/>
            <a:ext cx="812800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lvl="0" indent="-285750">
              <a:buFont typeface="Arial" panose="020B0604020202020204" pitchFamily="34" charset="0"/>
              <a:buChar char="•"/>
              <a:tabLst>
                <a:tab pos="165735" algn="l"/>
              </a:tabLst>
            </a:pPr>
            <a:r>
              <a:rPr lang="pt-BR" sz="1400" spc="10" dirty="0">
                <a:solidFill>
                  <a:srgbClr val="231F20"/>
                </a:solidFill>
                <a:latin typeface="Calibri"/>
                <a:cs typeface="Calibri"/>
              </a:rPr>
              <a:t>També</a:t>
            </a:r>
            <a:r>
              <a:rPr lang="pt-BR" sz="1400" spc="-25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10" dirty="0">
                <a:solidFill>
                  <a:srgbClr val="231F20"/>
                </a:solidFill>
                <a:latin typeface="Calibri"/>
                <a:cs typeface="Calibri"/>
              </a:rPr>
              <a:t>existe</a:t>
            </a:r>
            <a:r>
              <a:rPr lang="pt-BR" sz="1400" spc="-25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15" dirty="0">
                <a:solidFill>
                  <a:srgbClr val="231F20"/>
                </a:solidFill>
                <a:latin typeface="Calibri"/>
                <a:cs typeface="Calibri"/>
              </a:rPr>
              <a:t>muita</a:t>
            </a:r>
            <a:r>
              <a:rPr lang="pt-BR" sz="1400" spc="-1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5" dirty="0">
                <a:solidFill>
                  <a:srgbClr val="231F20"/>
                </a:solidFill>
                <a:latin typeface="Calibri"/>
                <a:cs typeface="Calibri"/>
              </a:rPr>
              <a:t>forma</a:t>
            </a:r>
            <a:r>
              <a:rPr lang="pt-BR" sz="1400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-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z="1400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-10" dirty="0">
                <a:solidFill>
                  <a:srgbClr val="231F20"/>
                </a:solidFill>
                <a:latin typeface="Calibri"/>
                <a:cs typeface="Calibri"/>
              </a:rPr>
              <a:t>compreende</a:t>
            </a:r>
            <a:r>
              <a:rPr lang="pt-BR" sz="1400" spc="-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dirty="0">
                <a:solidFill>
                  <a:srgbClr val="231F20"/>
                </a:solidFill>
                <a:latin typeface="Calibri"/>
                <a:cs typeface="Calibri"/>
              </a:rPr>
              <a:t>Estado</a:t>
            </a:r>
            <a:r>
              <a:rPr lang="pt-BR" sz="1400" spc="-1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dirty="0">
                <a:solidFill>
                  <a:srgbClr val="231F20"/>
                </a:solidFill>
                <a:latin typeface="Calibri"/>
                <a:cs typeface="Calibri"/>
              </a:rPr>
              <a:t>Podemo</a:t>
            </a:r>
            <a:r>
              <a:rPr lang="pt-BR" sz="1400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dirty="0">
                <a:solidFill>
                  <a:srgbClr val="231F20"/>
                </a:solidFill>
                <a:latin typeface="Calibri"/>
                <a:cs typeface="Calibri"/>
              </a:rPr>
              <a:t>destaca</a:t>
            </a:r>
            <a:r>
              <a:rPr lang="pt-BR" sz="1400" spc="-2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10" dirty="0">
                <a:solidFill>
                  <a:srgbClr val="231F20"/>
                </a:solidFill>
                <a:latin typeface="Calibri"/>
                <a:cs typeface="Calibri"/>
              </a:rPr>
              <a:t>alguma</a:t>
            </a:r>
            <a:r>
              <a:rPr lang="pt-BR" sz="1400" spc="-1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00" spc="-5" dirty="0">
                <a:solidFill>
                  <a:srgbClr val="231F20"/>
                </a:solidFill>
                <a:latin typeface="Calibri"/>
                <a:cs typeface="Calibri"/>
              </a:rPr>
              <a:t>delas</a:t>
            </a:r>
            <a:r>
              <a:rPr lang="pt-BR" sz="1450" spc="-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lang="pt-BR" sz="14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58600"/>
              </p:ext>
            </p:extLst>
          </p:nvPr>
        </p:nvGraphicFramePr>
        <p:xfrm>
          <a:off x="911669" y="4829411"/>
          <a:ext cx="8127999" cy="1857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716768">
                <a:tc>
                  <a:txBody>
                    <a:bodyPr/>
                    <a:lstStyle/>
                    <a:p>
                      <a:pPr marL="101600" marR="333375" lvl="0" indent="0" defTabSz="914400" eaLnBrk="1" fontAlgn="auto" latinLnBrk="0" hangingPunct="1">
                        <a:lnSpc>
                          <a:spcPct val="1042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que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f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ende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ser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Estado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uma instituição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neut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a,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quem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cabe p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om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v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er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bem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omum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mediar os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onfli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os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não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esolvidos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da sociedade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civi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l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kumimoji="0" lang="pt-B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4775" marR="316230" lvl="0" indent="0" defTabSz="914400" eaLnBrk="1" fontAlgn="auto" latinLnBrk="0" hangingPunct="1">
                        <a:lnSpc>
                          <a:spcPct val="1042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que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ompa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um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gua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da:  sua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principal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ta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efa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seria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ga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tir alguns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di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ei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os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</a:t>
                      </a:r>
                      <a:r>
                        <a:rPr kumimoji="0" lang="pt-BR" sz="1400" b="0" i="0" u="none" strike="noStrike" kern="0" cap="none" spc="-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tu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ai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,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omo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 vida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p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opriedad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,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que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estariam ameaçados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sua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ausência.</a:t>
                      </a:r>
                      <a:endParaRPr kumimoji="0" lang="pt-B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4775" marR="155575" lvl="0" indent="0" defTabSz="914400" eaLnBrk="1" fontAlgn="auto" latinLnBrk="0" hangingPunct="1">
                        <a:lnSpc>
                          <a:spcPct val="1042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qu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en</a:t>
                      </a:r>
                      <a:r>
                        <a:rPr kumimoji="0" lang="pt-BR" sz="1400" b="0" i="0" u="none" strike="noStrike" kern="0" cap="none" spc="-3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x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2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g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om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um instrume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nt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dominaçã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,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qu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se</a:t>
                      </a:r>
                      <a:r>
                        <a:rPr kumimoji="0" lang="pt-BR" sz="1400" b="0" i="0" u="none" strike="noStrike" kern="0" cap="none" spc="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2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v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fundame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talme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nt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pa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ga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ti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 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onse</a:t>
                      </a:r>
                      <a:r>
                        <a:rPr kumimoji="0" lang="pt-BR" sz="1400" b="0" i="0" u="none" strike="noStrike" kern="0" cap="none" spc="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v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açã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u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m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de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minado 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nte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x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t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dominaçã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xplo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ação d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um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class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e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po</a:t>
                      </a:r>
                      <a:r>
                        <a:rPr kumimoji="0" lang="pt-BR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4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out</a:t>
                      </a:r>
                      <a:r>
                        <a:rPr kumimoji="0" lang="pt-BR" sz="1400" b="0" i="0" u="none" strike="noStrike" kern="0" cap="none" spc="-20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r</a:t>
                      </a:r>
                      <a:r>
                        <a:rPr kumimoji="0" lang="pt-BR" sz="1400" b="0" i="0" u="none" strike="noStrike" kern="0" cap="none" spc="-15" normalizeH="0" baseline="0" noProof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</a:t>
                      </a:r>
                      <a:endParaRPr kumimoji="0" lang="pt-B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33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1318"/>
          </a:xfrm>
        </p:spPr>
        <p:txBody>
          <a:bodyPr/>
          <a:lstStyle/>
          <a:p>
            <a:r>
              <a:rPr lang="pt-BR" dirty="0" smtClean="0"/>
              <a:t>Governo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596981"/>
            <a:ext cx="8596668" cy="4034374"/>
          </a:xfrm>
        </p:spPr>
        <p:txBody>
          <a:bodyPr/>
          <a:lstStyle/>
          <a:p>
            <a:pPr algn="just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Governo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é a organização que é a autoridade governante de uma unidade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política.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Os P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odem existir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vários níveis de Governo conforme a organização política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de cada país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, como por exemplo os Governos locais, os regionais e nacional. </a:t>
            </a:r>
            <a:endParaRPr lang="pt-B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Exemplos de governos no Brasil:</a:t>
            </a:r>
          </a:p>
          <a:p>
            <a:pPr marL="0" indent="0">
              <a:buNone/>
            </a:pPr>
            <a:endParaRPr lang="pt-B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271234"/>
            <a:ext cx="4165122" cy="268524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77334" y="5991017"/>
            <a:ext cx="395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O presidente Jair Bolsonaro é o chefe de governo do Estado brasileiro</a:t>
            </a:r>
            <a:endParaRPr lang="pt-BR" sz="1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35" y="3271234"/>
            <a:ext cx="4173968" cy="268524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61400" y="5991017"/>
            <a:ext cx="417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O governador Renan Filho é o chefe de governo do estado de Alagoas.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29161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1166"/>
          </a:xfrm>
        </p:spPr>
        <p:txBody>
          <a:bodyPr/>
          <a:lstStyle/>
          <a:p>
            <a:r>
              <a:rPr lang="pt-BR" dirty="0" smtClean="0"/>
              <a:t>Formas de governo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674255"/>
            <a:ext cx="8596668" cy="4367108"/>
          </a:xfrm>
        </p:spPr>
        <p:txBody>
          <a:bodyPr/>
          <a:lstStyle/>
          <a:p>
            <a:pPr marL="165735" marR="5080" lvl="0" indent="-153035" defTabSz="914400">
              <a:lnSpc>
                <a:spcPct val="103400"/>
              </a:lnSpc>
              <a:spcBef>
                <a:spcPts val="0"/>
              </a:spcBef>
              <a:buClrTx/>
              <a:buSzTx/>
              <a:buFontTx/>
              <a:buChar char="•"/>
              <a:tabLst>
                <a:tab pos="165735" algn="l"/>
              </a:tabLst>
            </a:pP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lang="pt-BR" sz="1450" b="1" spc="40" dirty="0">
                <a:solidFill>
                  <a:srgbClr val="231F20"/>
                </a:solidFill>
                <a:latin typeface="Calibri"/>
                <a:cs typeface="Calibri"/>
              </a:rPr>
              <a:t>form</a:t>
            </a:r>
            <a:r>
              <a:rPr lang="pt-BR" sz="1450" b="1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z="14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b="1" spc="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z="1450" b="1" spc="-1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b="1" spc="35" dirty="0">
                <a:solidFill>
                  <a:srgbClr val="231F20"/>
                </a:solidFill>
                <a:latin typeface="Calibri"/>
                <a:cs typeface="Calibri"/>
              </a:rPr>
              <a:t>govern</a:t>
            </a:r>
            <a:r>
              <a:rPr lang="pt-BR" sz="1450" b="1" spc="10" dirty="0">
                <a:solidFill>
                  <a:srgbClr val="231F20"/>
                </a:solidFill>
                <a:latin typeface="Calibri"/>
                <a:cs typeface="Calibri"/>
              </a:rPr>
              <a:t>o </a:t>
            </a:r>
            <a:r>
              <a:rPr lang="pt-BR" sz="1450" spc="5" dirty="0">
                <a:solidFill>
                  <a:srgbClr val="231F20"/>
                </a:solidFill>
                <a:latin typeface="Calibri"/>
                <a:cs typeface="Calibri"/>
              </a:rPr>
              <a:t>di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z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>
                <a:solidFill>
                  <a:srgbClr val="231F20"/>
                </a:solidFill>
                <a:latin typeface="Calibri"/>
                <a:cs typeface="Calibri"/>
              </a:rPr>
              <a:t>respeit</a:t>
            </a:r>
            <a:r>
              <a:rPr lang="pt-BR" sz="1450" spc="-3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-3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>
                <a:solidFill>
                  <a:srgbClr val="231F20"/>
                </a:solidFill>
                <a:latin typeface="Calibri"/>
                <a:cs typeface="Calibri"/>
              </a:rPr>
              <a:t>maneir</a:t>
            </a:r>
            <a:r>
              <a:rPr lang="pt-BR" sz="1450" spc="-2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15" dirty="0">
                <a:solidFill>
                  <a:srgbClr val="231F20"/>
                </a:solidFill>
                <a:latin typeface="Calibri"/>
                <a:cs typeface="Calibri"/>
              </a:rPr>
              <a:t>com</a:t>
            </a:r>
            <a:r>
              <a:rPr lang="pt-BR" sz="1450" spc="-1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-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15" dirty="0">
                <a:solidFill>
                  <a:srgbClr val="231F20"/>
                </a:solidFill>
                <a:latin typeface="Calibri"/>
                <a:cs typeface="Calibri"/>
              </a:rPr>
              <a:t>constitue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>
                <a:solidFill>
                  <a:srgbClr val="231F20"/>
                </a:solidFill>
                <a:latin typeface="Calibri"/>
                <a:cs typeface="Calibri"/>
              </a:rPr>
              <a:t>relaçõe</a:t>
            </a:r>
            <a:r>
              <a:rPr lang="pt-BR" sz="1450" spc="-2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-5" dirty="0">
                <a:solidFill>
                  <a:srgbClr val="231F20"/>
                </a:solidFill>
                <a:latin typeface="Calibri"/>
                <a:cs typeface="Calibri"/>
              </a:rPr>
              <a:t>entr</a:t>
            </a:r>
            <a:r>
              <a:rPr lang="pt-BR" sz="1450" spc="-3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>
                <a:solidFill>
                  <a:srgbClr val="231F20"/>
                </a:solidFill>
                <a:latin typeface="Calibri"/>
                <a:cs typeface="Calibri"/>
              </a:rPr>
              <a:t>governado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-5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5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 smtClean="0">
                <a:solidFill>
                  <a:srgbClr val="231F20"/>
                </a:solidFill>
                <a:latin typeface="Calibri"/>
                <a:cs typeface="Calibri"/>
              </a:rPr>
              <a:t>gover</a:t>
            </a:r>
            <a:r>
              <a:rPr lang="pt-BR" sz="1450" spc="-5" dirty="0" smtClean="0">
                <a:solidFill>
                  <a:srgbClr val="231F20"/>
                </a:solidFill>
                <a:latin typeface="Calibri"/>
                <a:cs typeface="Calibri"/>
              </a:rPr>
              <a:t>nantes</a:t>
            </a:r>
            <a:r>
              <a:rPr lang="pt-BR" sz="1450" spc="-1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15" dirty="0">
                <a:solidFill>
                  <a:srgbClr val="231F20"/>
                </a:solidFill>
                <a:latin typeface="Calibri"/>
                <a:cs typeface="Calibri"/>
              </a:rPr>
              <a:t>Dua</a:t>
            </a:r>
            <a:r>
              <a:rPr lang="pt-BR" sz="1450" spc="-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dirty="0">
                <a:solidFill>
                  <a:srgbClr val="231F20"/>
                </a:solidFill>
                <a:latin typeface="Calibri"/>
                <a:cs typeface="Calibri"/>
              </a:rPr>
              <a:t>proposta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-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z="1450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15" dirty="0">
                <a:solidFill>
                  <a:srgbClr val="231F20"/>
                </a:solidFill>
                <a:latin typeface="Calibri"/>
                <a:cs typeface="Calibri"/>
              </a:rPr>
              <a:t>classificaçã</a:t>
            </a:r>
            <a:r>
              <a:rPr lang="pt-BR" sz="1450" spc="-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5" dirty="0">
                <a:solidFill>
                  <a:srgbClr val="231F20"/>
                </a:solidFill>
                <a:latin typeface="Calibri"/>
                <a:cs typeface="Calibri"/>
              </a:rPr>
              <a:t>consagrada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5" dirty="0">
                <a:solidFill>
                  <a:srgbClr val="231F20"/>
                </a:solidFill>
                <a:latin typeface="Calibri"/>
                <a:cs typeface="Calibri"/>
              </a:rPr>
              <a:t>historicament</a:t>
            </a:r>
            <a:r>
              <a:rPr lang="pt-BR" sz="1450" spc="-2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z="14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z="1450" spc="-10" dirty="0">
                <a:solidFill>
                  <a:srgbClr val="231F20"/>
                </a:solidFill>
                <a:latin typeface="Calibri"/>
                <a:cs typeface="Calibri"/>
              </a:rPr>
              <a:t>são:</a:t>
            </a:r>
            <a:endParaRPr lang="pt-BR" sz="1450" dirty="0">
              <a:solidFill>
                <a:prstClr val="black"/>
              </a:solidFill>
              <a:latin typeface="Calibri"/>
              <a:cs typeface="Calibri"/>
            </a:endParaRPr>
          </a:p>
          <a:p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4739"/>
              </p:ext>
            </p:extLst>
          </p:nvPr>
        </p:nvGraphicFramePr>
        <p:xfrm>
          <a:off x="677334" y="3166650"/>
          <a:ext cx="8128000" cy="1716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4515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451537">
                <a:tc>
                  <a:txBody>
                    <a:bodyPr/>
                    <a:lstStyle/>
                    <a:p>
                      <a:pPr marL="176530" indent="-74930">
                        <a:lnSpc>
                          <a:spcPct val="100000"/>
                        </a:lnSpc>
                        <a:spcBef>
                          <a:spcPts val="810"/>
                        </a:spcBef>
                        <a:buChar char="•"/>
                        <a:tabLst>
                          <a:tab pos="177165" algn="l"/>
                        </a:tabLst>
                      </a:pPr>
                      <a:r>
                        <a:rPr lang="pt-BR" sz="1800" spc="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ona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quia: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erno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um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8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ó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800" dirty="0" smtClean="0">
                        <a:latin typeface="Calibri"/>
                        <a:cs typeface="Calibri"/>
                      </a:endParaRPr>
                    </a:p>
                    <a:p>
                      <a:pPr marL="176530" indent="-74930">
                        <a:lnSpc>
                          <a:spcPct val="100000"/>
                        </a:lnSpc>
                        <a:spcBef>
                          <a:spcPts val="340"/>
                        </a:spcBef>
                        <a:buChar char="•"/>
                        <a:tabLst>
                          <a:tab pos="177165" algn="l"/>
                        </a:tabLst>
                      </a:pPr>
                      <a:r>
                        <a:rPr lang="pt-BR" sz="18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ris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oc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acia: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erno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dos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melho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800" dirty="0" smtClean="0">
                        <a:latin typeface="Calibri"/>
                        <a:cs typeface="Calibri"/>
                      </a:endParaRPr>
                    </a:p>
                    <a:p>
                      <a:pPr marL="176530" indent="-74930">
                        <a:lnSpc>
                          <a:spcPct val="100000"/>
                        </a:lnSpc>
                        <a:spcBef>
                          <a:spcPts val="340"/>
                        </a:spcBef>
                        <a:buChar char="•"/>
                        <a:tabLst>
                          <a:tab pos="177165" algn="l"/>
                        </a:tabLst>
                      </a:pP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Democ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acia: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erno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mui</a:t>
                      </a:r>
                      <a:r>
                        <a:rPr lang="pt-BR" sz="18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800" dirty="0" smtClean="0">
                        <a:latin typeface="Calibri"/>
                        <a:cs typeface="Calibri"/>
                      </a:endParaRP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indent="-74930">
                        <a:lnSpc>
                          <a:spcPct val="100000"/>
                        </a:lnSpc>
                        <a:spcBef>
                          <a:spcPts val="810"/>
                        </a:spcBef>
                        <a:buChar char="•"/>
                        <a:tabLst>
                          <a:tab pos="180340" algn="l"/>
                        </a:tabLst>
                      </a:pP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rincipado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(ou</a:t>
                      </a:r>
                      <a:r>
                        <a:rPr lang="pt-BR" sz="18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mona</a:t>
                      </a:r>
                      <a:r>
                        <a:rPr lang="pt-BR" sz="18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quia)</a:t>
                      </a:r>
                      <a:endParaRPr lang="pt-BR" sz="1800" dirty="0" smtClean="0">
                        <a:latin typeface="Calibri"/>
                        <a:cs typeface="Calibri"/>
                      </a:endParaRPr>
                    </a:p>
                    <a:p>
                      <a:pPr marL="179705" indent="-74930">
                        <a:lnSpc>
                          <a:spcPct val="100000"/>
                        </a:lnSpc>
                        <a:spcBef>
                          <a:spcPts val="340"/>
                        </a:spcBef>
                        <a:buChar char="•"/>
                        <a:tabLst>
                          <a:tab pos="180340" algn="l"/>
                        </a:tabLst>
                      </a:pPr>
                      <a:r>
                        <a:rPr lang="pt-BR" sz="18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República</a:t>
                      </a:r>
                      <a:endParaRPr lang="pt-BR" sz="1800" dirty="0" smtClean="0">
                        <a:latin typeface="Calibri"/>
                        <a:cs typeface="Calibri"/>
                      </a:endParaRPr>
                    </a:p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97" y="3261525"/>
            <a:ext cx="2402032" cy="3231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675" y="3261525"/>
            <a:ext cx="2231329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6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Forma de governo: Monarquia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77334" y="1416677"/>
            <a:ext cx="8596668" cy="107011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monarqui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admit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forma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absolutista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constitucionais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7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lang="pt-BR" spc="3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primeir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caso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predominant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é</a:t>
            </a:r>
            <a:r>
              <a:rPr lang="pt-BR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sécul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40" dirty="0">
                <a:solidFill>
                  <a:srgbClr val="231F20"/>
                </a:solidFill>
                <a:latin typeface="Calibri"/>
                <a:cs typeface="Calibri"/>
              </a:rPr>
              <a:t>XVIII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pode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governant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5" dirty="0">
                <a:solidFill>
                  <a:srgbClr val="231F20"/>
                </a:solidFill>
                <a:latin typeface="Calibri"/>
                <a:cs typeface="Calibri"/>
              </a:rPr>
              <a:t>é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20" dirty="0">
                <a:solidFill>
                  <a:srgbClr val="231F20"/>
                </a:solidFill>
                <a:latin typeface="Calibri"/>
                <a:cs typeface="Calibri"/>
              </a:rPr>
              <a:t>vitalíci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hereditário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;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j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á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model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constitucional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pode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soberan</a:t>
            </a:r>
            <a:r>
              <a:rPr lang="pt-BR" spc="-3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5" dirty="0">
                <a:solidFill>
                  <a:srgbClr val="231F20"/>
                </a:solidFill>
                <a:latin typeface="Calibri"/>
                <a:cs typeface="Calibri"/>
              </a:rPr>
              <a:t>é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20" dirty="0">
                <a:solidFill>
                  <a:srgbClr val="231F20"/>
                </a:solidFill>
                <a:latin typeface="Calibri"/>
                <a:cs typeface="Calibri"/>
              </a:rPr>
              <a:t>limitad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pel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lang="pt-BR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outro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órgãos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5" dirty="0">
                <a:solidFill>
                  <a:srgbClr val="231F20"/>
                </a:solidFill>
                <a:latin typeface="Calibri"/>
                <a:cs typeface="Calibri"/>
              </a:rPr>
              <a:t>com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Parlamento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gabinetes.</a:t>
            </a:r>
            <a:endParaRPr lang="pt-BR" dirty="0">
              <a:latin typeface="Calibri"/>
              <a:cs typeface="Calibri"/>
            </a:endParaRP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08" y="2588653"/>
            <a:ext cx="3663824" cy="255118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11208" y="5533531"/>
            <a:ext cx="3663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Monarca </a:t>
            </a:r>
            <a:r>
              <a:rPr lang="de-DE" sz="1200" dirty="0" smtClean="0"/>
              <a:t>Salman </a:t>
            </a:r>
            <a:r>
              <a:rPr lang="de-DE" sz="1200" dirty="0"/>
              <a:t>bin Abdulaziz Al </a:t>
            </a:r>
            <a:r>
              <a:rPr lang="de-DE" sz="1200" dirty="0" smtClean="0"/>
              <a:t>Saud.</a:t>
            </a:r>
            <a:r>
              <a:rPr lang="pt-BR" sz="1200" dirty="0" smtClean="0"/>
              <a:t> </a:t>
            </a:r>
            <a:r>
              <a:rPr lang="pt-BR" sz="1200" dirty="0"/>
              <a:t>A Arábia Saudita </a:t>
            </a:r>
            <a:r>
              <a:rPr lang="pt-BR" sz="1200" dirty="0" smtClean="0"/>
              <a:t>é </a:t>
            </a:r>
            <a:r>
              <a:rPr lang="pt-BR" sz="1200" dirty="0"/>
              <a:t>uma monarquia absoluta, portanto o monarca saudita detém completo poder sob o governo, e não é restringido por nenhuma constituição ou legislação nacional</a:t>
            </a:r>
            <a:r>
              <a:rPr lang="de-DE" sz="1200" dirty="0" smtClean="0"/>
              <a:t>  </a:t>
            </a:r>
            <a:endParaRPr lang="pt-BR" sz="1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066" y="2588653"/>
            <a:ext cx="3472872" cy="255118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465066" y="5533531"/>
            <a:ext cx="3808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Monarca Elizabeth II. </a:t>
            </a:r>
            <a:r>
              <a:rPr lang="pt-BR" sz="1200" dirty="0"/>
              <a:t>O</a:t>
            </a:r>
            <a:r>
              <a:rPr lang="pt-BR" sz="1200" dirty="0" smtClean="0"/>
              <a:t> Reino Unido é Monarquia constitucional na </a:t>
            </a:r>
            <a:r>
              <a:rPr lang="pt-BR" sz="1200" dirty="0"/>
              <a:t>qual o soberano exerce a autoridade de acordo com uma constituição </a:t>
            </a:r>
            <a:r>
              <a:rPr lang="pt-BR" sz="1200" dirty="0" smtClean="0"/>
              <a:t>escrita, </a:t>
            </a:r>
            <a:r>
              <a:rPr lang="pt-BR" sz="1200" dirty="0"/>
              <a:t>enquanto o Poder Legislativo é exercido por um </a:t>
            </a:r>
            <a:r>
              <a:rPr lang="pt-BR" sz="1200" dirty="0" smtClean="0"/>
              <a:t>Parlamento eleito </a:t>
            </a:r>
            <a:r>
              <a:rPr lang="pt-BR" sz="1200" dirty="0"/>
              <a:t>pelos cidadãos.   </a:t>
            </a:r>
          </a:p>
        </p:txBody>
      </p:sp>
    </p:spTree>
    <p:extLst>
      <p:ext uri="{BB962C8B-B14F-4D97-AF65-F5344CB8AC3E}">
        <p14:creationId xmlns:p14="http://schemas.microsoft.com/office/powerpoint/2010/main" val="210681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677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Forma de governo: República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532587"/>
            <a:ext cx="8596668" cy="4508776"/>
          </a:xfrm>
        </p:spPr>
        <p:txBody>
          <a:bodyPr/>
          <a:lstStyle/>
          <a:p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repúblic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-4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opõ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form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monárquica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Manifest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rejeiçã</a:t>
            </a:r>
            <a:r>
              <a:rPr lang="pt-BR" spc="-3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governo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aristocrático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o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lang="pt-BR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 smtClean="0">
                <a:solidFill>
                  <a:srgbClr val="231F20"/>
                </a:solidFill>
                <a:latin typeface="Calibri"/>
                <a:cs typeface="Calibri"/>
              </a:rPr>
              <a:t>oligárqui</a:t>
            </a:r>
            <a:r>
              <a:rPr lang="pt-BR" dirty="0" smtClean="0">
                <a:solidFill>
                  <a:srgbClr val="231F20"/>
                </a:solidFill>
                <a:latin typeface="Calibri"/>
                <a:cs typeface="Calibri"/>
              </a:rPr>
              <a:t>cos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35" dirty="0">
                <a:solidFill>
                  <a:srgbClr val="231F20"/>
                </a:solidFill>
                <a:latin typeface="Calibri"/>
                <a:cs typeface="Calibri"/>
              </a:rPr>
              <a:t>Nela</a:t>
            </a:r>
            <a:r>
              <a:rPr lang="pt-BR" spc="-4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presidente</a:t>
            </a:r>
            <a:r>
              <a:rPr lang="pt-BR" spc="-3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primeiros-ministro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normalment</a:t>
            </a:r>
            <a:r>
              <a:rPr lang="pt-BR" spc="-2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5" dirty="0">
                <a:solidFill>
                  <a:srgbClr val="231F20"/>
                </a:solidFill>
                <a:latin typeface="Calibri"/>
                <a:cs typeface="Calibri"/>
              </a:rPr>
              <a:t>sã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10" dirty="0">
                <a:solidFill>
                  <a:srgbClr val="231F20"/>
                </a:solidFill>
                <a:latin typeface="Calibri"/>
                <a:cs typeface="Calibri"/>
              </a:rPr>
              <a:t>eleito</a:t>
            </a:r>
            <a:r>
              <a:rPr lang="pt-BR" spc="-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10" dirty="0">
                <a:solidFill>
                  <a:srgbClr val="231F20"/>
                </a:solidFill>
                <a:latin typeface="Calibri"/>
                <a:cs typeface="Calibri"/>
              </a:rPr>
              <a:t>po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spc="-5" dirty="0">
                <a:solidFill>
                  <a:srgbClr val="231F20"/>
                </a:solidFill>
                <a:latin typeface="Calibri"/>
                <a:cs typeface="Calibri"/>
              </a:rPr>
              <a:t>período</a:t>
            </a:r>
            <a:r>
              <a:rPr lang="pt-BR" spc="-2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lang="pt-BR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pt-BR" dirty="0" smtClean="0">
                <a:solidFill>
                  <a:srgbClr val="231F20"/>
                </a:solidFill>
                <a:latin typeface="Calibri"/>
                <a:cs typeface="Calibri"/>
              </a:rPr>
              <a:t>determinados.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890" y="2640170"/>
            <a:ext cx="5761556" cy="318108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94890" y="5922079"/>
            <a:ext cx="576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Xi Jinping e Donald </a:t>
            </a:r>
            <a:r>
              <a:rPr lang="pt-B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Trump</a:t>
            </a:r>
            <a:r>
              <a:rPr lang="pt-B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Apesar de grandes diferenças ideológicas, de organização política e burocrática, a China e os Estados Unidos adotaram a república como forma de governo.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4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6924"/>
          </a:xfrm>
        </p:spPr>
        <p:txBody>
          <a:bodyPr/>
          <a:lstStyle/>
          <a:p>
            <a:r>
              <a:rPr lang="pt-BR" dirty="0" smtClean="0"/>
              <a:t>Sistema de governo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519707"/>
            <a:ext cx="8596668" cy="4521655"/>
          </a:xfrm>
        </p:spPr>
        <p:txBody>
          <a:bodyPr/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sistema de governo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depende do relacionamento entre os poderes 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Executivo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Legislativo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Os dois sistemas de governo que predominam no Ocidente são o presidencialismo e 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parlamentarismo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588736"/>
              </p:ext>
            </p:extLst>
          </p:nvPr>
        </p:nvGraphicFramePr>
        <p:xfrm>
          <a:off x="795626" y="2395471"/>
          <a:ext cx="8155190" cy="4166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7595"/>
                <a:gridCol w="4077595"/>
              </a:tblGrid>
              <a:tr h="39900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Presidencialismo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Parlamentarismo</a:t>
                      </a:r>
                      <a:endParaRPr lang="pt-BR" dirty="0"/>
                    </a:p>
                  </a:txBody>
                  <a:tcPr/>
                </a:tc>
              </a:tr>
              <a:tr h="3670718">
                <a:tc>
                  <a:txBody>
                    <a:bodyPr/>
                    <a:lstStyle/>
                    <a:p>
                      <a:pPr marL="220345" marR="530225" indent="-118745">
                        <a:lnSpc>
                          <a:spcPct val="104200"/>
                        </a:lnSpc>
                        <a:spcBef>
                          <a:spcPts val="745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Elei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ç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ões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esidenciais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eta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indi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etame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por 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empo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erminad</a:t>
                      </a:r>
                      <a:r>
                        <a:rPr lang="pt-BR" sz="16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0345" marR="382270" indent="-118745">
                        <a:lnSpc>
                          <a:spcPct val="104200"/>
                        </a:lnSpc>
                        <a:spcBef>
                          <a:spcPts val="565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eside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função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ecuti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a,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acumulando chefia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Estado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chefia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ern</a:t>
                      </a:r>
                      <a:r>
                        <a:rPr lang="pt-BR" sz="16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0345" indent="-118745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eside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olhe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seus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minist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0345" marR="718185" indent="-118745">
                        <a:lnSpc>
                          <a:spcPct val="104200"/>
                        </a:lnSpc>
                        <a:spcBef>
                          <a:spcPts val="565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Há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independência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pode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vis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 as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elei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ç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ões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ecuti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L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isl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 a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em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f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orma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desvinculada.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520" indent="-118745">
                        <a:lnSpc>
                          <a:spcPct val="100000"/>
                        </a:lnSpc>
                        <a:spcBef>
                          <a:spcPts val="805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lang="pt-BR" sz="1600" spc="-4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2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ação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pode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L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isl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ecuti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3520" marR="151765" indent="-118745">
                        <a:lnSpc>
                          <a:spcPct val="104200"/>
                        </a:lnSpc>
                        <a:spcBef>
                          <a:spcPts val="565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Distinguem-se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Che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Estado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(mona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eside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e) 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Che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erno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(primei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spc="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-minist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chan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eler).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3520" indent="-118745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Quem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erna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é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3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arlame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por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meio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gabine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3520" marR="203835" indent="-118745">
                        <a:lnSpc>
                          <a:spcPct val="104200"/>
                        </a:lnSpc>
                        <a:spcBef>
                          <a:spcPts val="565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gabine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é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onstituído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pelo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primei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spc="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-minist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pelos demais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minist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223520" indent="-118745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lang="pt-BR" sz="1600" spc="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nstrume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os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impo</a:t>
                      </a:r>
                      <a:r>
                        <a:rPr lang="pt-BR" sz="1600" spc="2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ta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es: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365125" lvl="1" indent="-152400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–"/>
                        <a:tabLst>
                          <a:tab pos="365760" algn="l"/>
                        </a:tabLst>
                      </a:pP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rincípio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esponsabilidade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minis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eria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pPr marL="365125" lvl="1" indent="-152400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–"/>
                        <a:tabLst>
                          <a:tab pos="365760" algn="l"/>
                        </a:tabLst>
                      </a:pP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</a:t>
                      </a:r>
                      <a:r>
                        <a:rPr lang="pt-BR" sz="1600" spc="-1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ei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dissolução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lang="pt-BR" sz="1600" spc="-2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3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arlame</a:t>
                      </a:r>
                      <a:r>
                        <a:rPr lang="pt-BR" sz="1600" spc="-5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pt-BR" sz="1600" spc="-1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pt-BR" sz="1600" spc="-3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lang="pt-BR" sz="1600" dirty="0" smtClean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pt-BR" sz="1600" dirty="0" smtClean="0">
                        <a:latin typeface="Calibri"/>
                        <a:cs typeface="Calibri"/>
                      </a:endParaRPr>
                    </a:p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83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Leitura complementar obrigatória e exercícios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Sistemas e formas de governo: o que são?  Páginas 4-19. Opcionalmente pode ler todo o </a:t>
            </a:r>
            <a:r>
              <a:rPr lang="pt-BR" dirty="0" err="1" smtClean="0"/>
              <a:t>ebook</a:t>
            </a:r>
            <a:r>
              <a:rPr lang="pt-BR" dirty="0" smtClean="0"/>
              <a:t>.</a:t>
            </a:r>
          </a:p>
          <a:p>
            <a:r>
              <a:rPr lang="pt-BR" dirty="0" smtClean="0"/>
              <a:t>Exercícios no </a:t>
            </a:r>
            <a:r>
              <a:rPr lang="pt-BR" dirty="0" err="1" smtClean="0"/>
              <a:t>google</a:t>
            </a:r>
            <a:r>
              <a:rPr lang="pt-BR" dirty="0" smtClean="0"/>
              <a:t> </a:t>
            </a:r>
            <a:r>
              <a:rPr lang="pt-BR" dirty="0" err="1" smtClean="0"/>
              <a:t>forms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08359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307</TotalTime>
  <Words>734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 3</vt:lpstr>
      <vt:lpstr>Facetado</vt:lpstr>
      <vt:lpstr>Sociologia</vt:lpstr>
      <vt:lpstr>Política</vt:lpstr>
      <vt:lpstr>Estado</vt:lpstr>
      <vt:lpstr>Governo</vt:lpstr>
      <vt:lpstr>Formas de governo</vt:lpstr>
      <vt:lpstr>Forma de governo: Monarquia</vt:lpstr>
      <vt:lpstr>Forma de governo: República</vt:lpstr>
      <vt:lpstr>Sistema de governo</vt:lpstr>
      <vt:lpstr>Leitura complementar obrigatória e exercícios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Henrique</dc:creator>
  <cp:lastModifiedBy>Igor Alves</cp:lastModifiedBy>
  <cp:revision>19</cp:revision>
  <dcterms:created xsi:type="dcterms:W3CDTF">2020-03-30T14:39:27Z</dcterms:created>
  <dcterms:modified xsi:type="dcterms:W3CDTF">2020-03-31T21:19:29Z</dcterms:modified>
</cp:coreProperties>
</file>